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2"/>
  </p:notesMasterIdLst>
  <p:handoutMasterIdLst>
    <p:handoutMasterId r:id="rId33"/>
  </p:handoutMasterIdLst>
  <p:sldIdLst>
    <p:sldId id="281" r:id="rId2"/>
    <p:sldId id="297" r:id="rId3"/>
    <p:sldId id="282" r:id="rId4"/>
    <p:sldId id="289" r:id="rId5"/>
    <p:sldId id="290" r:id="rId6"/>
    <p:sldId id="291" r:id="rId7"/>
    <p:sldId id="292" r:id="rId8"/>
    <p:sldId id="270" r:id="rId9"/>
    <p:sldId id="284" r:id="rId10"/>
    <p:sldId id="275" r:id="rId11"/>
    <p:sldId id="258" r:id="rId12"/>
    <p:sldId id="257" r:id="rId13"/>
    <p:sldId id="259" r:id="rId14"/>
    <p:sldId id="260" r:id="rId15"/>
    <p:sldId id="285" r:id="rId16"/>
    <p:sldId id="266" r:id="rId17"/>
    <p:sldId id="267" r:id="rId18"/>
    <p:sldId id="264" r:id="rId19"/>
    <p:sldId id="293" r:id="rId20"/>
    <p:sldId id="299" r:id="rId21"/>
    <p:sldId id="300" r:id="rId22"/>
    <p:sldId id="301" r:id="rId23"/>
    <p:sldId id="296" r:id="rId24"/>
    <p:sldId id="280" r:id="rId25"/>
    <p:sldId id="286" r:id="rId26"/>
    <p:sldId id="287" r:id="rId27"/>
    <p:sldId id="288" r:id="rId28"/>
    <p:sldId id="295" r:id="rId29"/>
    <p:sldId id="272" r:id="rId30"/>
    <p:sldId id="298" r:id="rId3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FF"/>
    <a:srgbClr val="FF99FF"/>
    <a:srgbClr val="3366FF"/>
    <a:srgbClr val="FF3300"/>
    <a:srgbClr val="29C7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4" autoAdjust="0"/>
    <p:restoredTop sz="94660"/>
  </p:normalViewPr>
  <p:slideViewPr>
    <p:cSldViewPr>
      <p:cViewPr varScale="1">
        <p:scale>
          <a:sx n="106" d="100"/>
          <a:sy n="106" d="100"/>
        </p:scale>
        <p:origin x="16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4CB204-59C2-40F7-AB4F-D29F5AA44B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4109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7F7E8B-D809-48D8-A92A-9C9B18442F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0566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B11C69-B72B-4B3E-BE01-96282533204C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24" tIns="45712" rIns="91424" bIns="45712"/>
          <a:lstStyle/>
          <a:p>
            <a:r>
              <a:rPr lang="zh-TW" altLang="en-US"/>
              <a:t>明光社</a:t>
            </a:r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078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altLang="zh-TW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CDE0056C-D194-44B2-8C3D-A7B4329F0E98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59C8-8978-4CC9-9361-40CBFD48159B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BA91-65F9-4E7A-88CA-0A13475C5EA0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72F1-8CC1-4C94-A54C-03487886EFA9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2069243-B79A-45E2-904F-DC6C187EDACF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F619-8A52-4FF2-9290-60A4BBD4D370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43D1-5B91-46AD-AD41-B562C3718E60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378B-EBF0-4E9B-B0A0-D932EB44C9BB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C6FA7-A242-4966-87E6-C775F294C890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FF15-BF1C-4D18-B41D-205B9BAB9E5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6019-C79B-4D67-AEE6-3B4F77EEC6E6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918221B-20F0-4E1D-A96A-4BDCA8CF4CDB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88368"/>
          </a:xfrm>
          <a:ln w="76200" cmpd="tri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zh-TW" altLang="en-US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戀愛 </a:t>
            </a:r>
            <a:r>
              <a:rPr lang="en-US" altLang="zh-TW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‧ </a:t>
            </a:r>
            <a:r>
              <a:rPr lang="zh-TW" altLang="en-US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拍</a:t>
            </a:r>
            <a:r>
              <a:rPr lang="zh-TW" altLang="en-US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拖</a:t>
            </a:r>
          </a:p>
        </p:txBody>
      </p:sp>
      <p:pic>
        <p:nvPicPr>
          <p:cNvPr id="13" name="內容版面配置區 12" descr="2013-03-20_15220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347864" y="2669866"/>
            <a:ext cx="2361905" cy="1695238"/>
          </a:xfrm>
        </p:spPr>
      </p:pic>
      <p:sp>
        <p:nvSpPr>
          <p:cNvPr id="14" name="心形 13"/>
          <p:cNvSpPr/>
          <p:nvPr/>
        </p:nvSpPr>
        <p:spPr>
          <a:xfrm rot="19670842">
            <a:off x="812813" y="3366904"/>
            <a:ext cx="2304256" cy="2232248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心形 14"/>
          <p:cNvSpPr/>
          <p:nvPr/>
        </p:nvSpPr>
        <p:spPr>
          <a:xfrm rot="1768420">
            <a:off x="5900138" y="3573016"/>
            <a:ext cx="2304256" cy="2232248"/>
          </a:xfrm>
          <a:prstGeom prst="hear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心形 15"/>
          <p:cNvSpPr/>
          <p:nvPr/>
        </p:nvSpPr>
        <p:spPr>
          <a:xfrm rot="20614897">
            <a:off x="2250371" y="2261539"/>
            <a:ext cx="466510" cy="453885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心形 16"/>
          <p:cNvSpPr/>
          <p:nvPr/>
        </p:nvSpPr>
        <p:spPr>
          <a:xfrm rot="2307303">
            <a:off x="2745103" y="1824508"/>
            <a:ext cx="247123" cy="23191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心形 18"/>
          <p:cNvSpPr/>
          <p:nvPr/>
        </p:nvSpPr>
        <p:spPr>
          <a:xfrm rot="21122138">
            <a:off x="6786874" y="2549571"/>
            <a:ext cx="466510" cy="453885"/>
          </a:xfrm>
          <a:prstGeom prst="hear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心形 19"/>
          <p:cNvSpPr/>
          <p:nvPr/>
        </p:nvSpPr>
        <p:spPr>
          <a:xfrm rot="2307303">
            <a:off x="7641648" y="3192659"/>
            <a:ext cx="247123" cy="231910"/>
          </a:xfrm>
          <a:prstGeom prst="hear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7" descr="sofortal_orange_yel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5203" y="169522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en-US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世紀戀愛事務科</a:t>
            </a:r>
          </a:p>
        </p:txBody>
      </p:sp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95400" y="2862064"/>
            <a:ext cx="6781800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TW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oadway" pitchFamily="82" charset="0"/>
              </a:rPr>
              <a:t>“</a:t>
            </a:r>
            <a:r>
              <a:rPr lang="en-US" altLang="zh-TW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roadway" pitchFamily="82" charset="0"/>
              </a:rPr>
              <a:t>PakTology</a:t>
            </a:r>
            <a:r>
              <a:rPr lang="en-US" altLang="zh-TW" sz="6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oadway" pitchFamily="82" charset="0"/>
              </a:rPr>
              <a:t>”</a:t>
            </a:r>
          </a:p>
          <a:p>
            <a:pPr fontAlgn="auto">
              <a:spcAft>
                <a:spcPts val="0"/>
              </a:spcAft>
            </a:pPr>
            <a:endParaRPr lang="en-US" altLang="zh-TW" sz="6000" dirty="0">
              <a:latin typeface="Broadway" pitchFamily="82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27784" y="4293096"/>
            <a:ext cx="44127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拍拖的學問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Section 1~</a:t>
            </a:r>
            <a:endParaRPr lang="en-US" altLang="zh-TW" sz="44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57200" y="1556792"/>
            <a:ext cx="8229600" cy="4600168"/>
          </a:xfrm>
        </p:spPr>
        <p:txBody>
          <a:bodyPr/>
          <a:lstStyle/>
          <a:p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“</a:t>
            </a:r>
            <a:r>
              <a:rPr lang="en-US" altLang="zh-TW" sz="4400" dirty="0" err="1" smtClean="0">
                <a:latin typeface="微軟正黑體" pitchFamily="34" charset="-120"/>
                <a:ea typeface="微軟正黑體" pitchFamily="34" charset="-120"/>
              </a:rPr>
              <a:t>DutChutlogy</a:t>
            </a:r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”</a:t>
            </a:r>
          </a:p>
          <a:p>
            <a:pPr lvl="1"/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study of 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「特質」</a:t>
            </a:r>
          </a:p>
        </p:txBody>
      </p:sp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十大最</a:t>
            </a:r>
            <a:r>
              <a:rPr lang="zh-TW" altLang="en-US" sz="4000" b="1" dirty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「咪搞」</a:t>
            </a:r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男、女</a:t>
            </a:r>
            <a:r>
              <a:rPr lang="zh-TW" alt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特質</a:t>
            </a:r>
            <a:endParaRPr lang="zh-TW" alt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323528" y="1875616"/>
            <a:ext cx="4330824" cy="493776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男</a:t>
            </a:r>
            <a:endParaRPr lang="zh-TW" altLang="en-US" sz="24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懶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型扮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cool</a:t>
            </a: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自大狂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魔</a:t>
            </a: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無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責任感</a:t>
            </a: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污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糟邋遢</a:t>
            </a: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講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就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天下無敵                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做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就有心無力</a:t>
            </a: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無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主見</a:t>
            </a: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毫無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大志</a:t>
            </a: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牛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高馬大  行為低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B</a:t>
            </a: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做事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「藤鷄」 無大將之風</a:t>
            </a:r>
          </a:p>
          <a:p>
            <a:pPr>
              <a:lnSpc>
                <a:spcPct val="8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男人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「味」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食煙、汗臭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) 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016" y="1844675"/>
            <a:ext cx="4038600" cy="467995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女</a:t>
            </a:r>
            <a:endParaRPr lang="zh-TW" altLang="en-US" sz="24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大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小姐脾氣</a:t>
            </a: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斯文大方</a:t>
            </a: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目中無人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愛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批評別人</a:t>
            </a: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乾淨整齊</a:t>
            </a: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冷若冰霜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扮高竇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常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為小事煩惱</a:t>
            </a: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性格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極端，一時一樣</a:t>
            </a: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成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日扮可愛小妹妹</a:t>
            </a:r>
          </a:p>
          <a:p>
            <a:pPr>
              <a:lnSpc>
                <a:spcPct val="9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處事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毫不理性</a:t>
            </a:r>
          </a:p>
          <a:p>
            <a:pPr>
              <a:lnSpc>
                <a:spcPct val="90000"/>
              </a:lnSpc>
            </a:pP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42988" y="1412875"/>
            <a:ext cx="6573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zh-TW" altLang="zh-TW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79512" y="1124744"/>
            <a:ext cx="8820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選擇情侶時，哪樣是你最討厭的？請選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大最</a:t>
            </a:r>
            <a:r>
              <a:rPr lang="zh-TW" altLang="en-US" sz="3200" b="1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  <a:cs typeface="華康中黑體" pitchFamily="49" charset="-120"/>
              </a:rPr>
              <a:t>難頂</a:t>
            </a:r>
            <a:r>
              <a:rPr lang="zh-TW" altLang="en-US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特質</a:t>
            </a: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79388" y="1700808"/>
            <a:ext cx="8640762" cy="0"/>
          </a:xfrm>
          <a:prstGeom prst="line">
            <a:avLst/>
          </a:prstGeom>
          <a:noFill/>
          <a:ln w="28575" cmpd="thinThick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0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Section 2~</a:t>
            </a:r>
            <a:endParaRPr lang="en-US" altLang="zh-TW" sz="4400" dirty="0">
              <a:solidFill>
                <a:schemeClr val="bg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57200" y="1556792"/>
            <a:ext cx="8229600" cy="4600168"/>
          </a:xfrm>
        </p:spPr>
        <p:txBody>
          <a:bodyPr/>
          <a:lstStyle/>
          <a:p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“</a:t>
            </a:r>
            <a:r>
              <a:rPr lang="en-US" altLang="zh-TW" sz="4400" dirty="0" err="1" smtClean="0">
                <a:latin typeface="微軟正黑體" pitchFamily="34" charset="-120"/>
                <a:ea typeface="微軟正黑體" pitchFamily="34" charset="-120"/>
              </a:rPr>
              <a:t>TiuKinlogy</a:t>
            </a:r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”</a:t>
            </a:r>
          </a:p>
          <a:p>
            <a:pPr lvl="1"/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study of 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「條件」</a:t>
            </a:r>
          </a:p>
        </p:txBody>
      </p:sp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條件由你揀</a:t>
            </a:r>
            <a:endParaRPr lang="en-US" altLang="zh-TW" sz="40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564" name="Rectangle 12"/>
          <p:cNvSpPr>
            <a:spLocks noGrp="1" noChangeArrowheads="1"/>
          </p:cNvSpPr>
          <p:nvPr>
            <p:ph sz="quarter" idx="1"/>
          </p:nvPr>
        </p:nvSpPr>
        <p:spPr>
          <a:xfrm>
            <a:off x="457200" y="1988840"/>
            <a:ext cx="8229600" cy="402410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靚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爆型格，走在潮流尖端 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名人偶像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專業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人士，社會地位高 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飛機師 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律師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才華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出眾，充滿藝術細胞 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小提琴家 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/ 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作家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一般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行政人員</a:t>
            </a: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大學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畢業</a:t>
            </a: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有錢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一定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要生得高</a:t>
            </a:r>
          </a:p>
          <a:p>
            <a:pPr>
              <a:lnSpc>
                <a:spcPct val="90000"/>
              </a:lnSpc>
            </a:pP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身形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肥瘦要適中</a:t>
            </a:r>
          </a:p>
        </p:txBody>
      </p:sp>
      <p:sp>
        <p:nvSpPr>
          <p:cNvPr id="6" name="矩形 5"/>
          <p:cNvSpPr/>
          <p:nvPr/>
        </p:nvSpPr>
        <p:spPr>
          <a:xfrm>
            <a:off x="467544" y="117758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你希望他</a:t>
            </a:r>
            <a:r>
              <a:rPr lang="en-US" altLang="zh-TW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她是</a:t>
            </a:r>
            <a:r>
              <a:rPr lang="en-US" altLang="zh-TW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…?</a:t>
            </a:r>
            <a:endParaRPr lang="zh-TW" altLang="en-US" sz="28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79388" y="1700808"/>
            <a:ext cx="8640762" cy="0"/>
          </a:xfrm>
          <a:prstGeom prst="line">
            <a:avLst/>
          </a:prstGeom>
          <a:noFill/>
          <a:ln w="28575" cmpd="thinThick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8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5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5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5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5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35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單憑這些，就已足夠？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真正的</a:t>
            </a:r>
            <a:r>
              <a:rPr lang="zh-TW" altLang="en-US" sz="3600" b="1" dirty="0">
                <a:solidFill>
                  <a:srgbClr val="00B0F0"/>
                </a:solidFill>
              </a:rPr>
              <a:t>「拍拖質素」</a:t>
            </a:r>
            <a:r>
              <a:rPr lang="zh-TW" alt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是</a:t>
            </a:r>
            <a:r>
              <a:rPr lang="zh-TW" alt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甚麼</a:t>
            </a:r>
            <a:endParaRPr lang="en-US" altLang="zh-TW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zh-TW" alt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r>
              <a:rPr lang="zh-TW" alt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外在 </a:t>
            </a:r>
            <a:r>
              <a:rPr lang="zh-TW" alt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TW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VS </a:t>
            </a:r>
            <a:r>
              <a:rPr lang="zh-TW" alt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核心</a:t>
            </a:r>
          </a:p>
        </p:txBody>
      </p:sp>
      <p:pic>
        <p:nvPicPr>
          <p:cNvPr id="6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Section 3~</a:t>
            </a:r>
            <a:endParaRPr lang="en-US" altLang="zh-TW" sz="44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457200" y="1628800"/>
            <a:ext cx="8229600" cy="4528160"/>
          </a:xfrm>
        </p:spPr>
        <p:txBody>
          <a:bodyPr/>
          <a:lstStyle/>
          <a:p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“</a:t>
            </a:r>
            <a:r>
              <a:rPr lang="en-US" altLang="zh-TW" sz="4400" dirty="0" err="1" smtClean="0">
                <a:latin typeface="微軟正黑體" pitchFamily="34" charset="-120"/>
                <a:ea typeface="微軟正黑體" pitchFamily="34" charset="-120"/>
              </a:rPr>
              <a:t>TaiDology</a:t>
            </a:r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”</a:t>
            </a:r>
          </a:p>
          <a:p>
            <a:pPr lvl="1"/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The 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study of 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「態度」</a:t>
            </a:r>
          </a:p>
        </p:txBody>
      </p:sp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385192" y="1484784"/>
            <a:ext cx="4258816" cy="46721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明知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自己情緒不穩定，但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從不改善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，心想拍拖後對方會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遷就自己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相信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一見鍾情，第一眼岩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feel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就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追求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對方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同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得我拍拖就一定要又型又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靚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一心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只想要對方滿足自己的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要求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，包括金錢、親密的身體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接觸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等等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sz="quarter" idx="4294967295"/>
          </p:nvPr>
        </p:nvSpPr>
        <p:spPr>
          <a:xfrm>
            <a:off x="4572000" y="1439441"/>
            <a:ext cx="4320480" cy="465385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從不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思考自己的未來和人生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目標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，總之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今朝有酒今朝醉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因為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怕悶，加上「人有我有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」的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心態，所以找個人拍拖來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陪自己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只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看對方是否適合自己，但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不反省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自己是否適合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對方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一定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要時時刻刻都好浪漫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好激情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，否則就認為對方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不再適合自己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不健康的人生及戀愛</a:t>
            </a:r>
            <a:r>
              <a:rPr lang="zh-TW" altLang="en-US" sz="3600" b="1" dirty="0" smtClean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  <a:t>態度</a:t>
            </a:r>
            <a:br>
              <a:rPr lang="zh-TW" altLang="en-US" sz="3600" b="1" dirty="0" smtClean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會帶來怎樣的戀愛</a:t>
            </a:r>
            <a:r>
              <a:rPr lang="zh-TW" altLang="en-US" sz="3600" b="1" dirty="0" smtClean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  <a:t>質素</a:t>
            </a:r>
            <a:r>
              <a:rPr lang="zh-TW" alt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  <a:endParaRPr lang="zh-TW" altLang="en-US" sz="3600" dirty="0"/>
          </a:p>
        </p:txBody>
      </p:sp>
      <p:pic>
        <p:nvPicPr>
          <p:cNvPr id="8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Section 4~</a:t>
            </a:r>
            <a:endParaRPr lang="zh-TW" altLang="en-US" sz="44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29600" cy="4672176"/>
          </a:xfrm>
        </p:spPr>
        <p:txBody>
          <a:bodyPr/>
          <a:lstStyle/>
          <a:p>
            <a:pPr algn="ctr">
              <a:buNone/>
            </a:pPr>
            <a:r>
              <a:rPr lang="zh-TW" altLang="en-US" sz="9600" dirty="0" smtClean="0">
                <a:ea typeface="華康娃娃體W7(P)" pitchFamily="82" charset="-120"/>
              </a:rPr>
              <a:t>模擬實戰</a:t>
            </a:r>
            <a:endParaRPr lang="en-US" altLang="zh-TW" sz="3600" dirty="0" smtClean="0">
              <a:ea typeface="華康娃娃體W7(P)" pitchFamily="82" charset="-120"/>
            </a:endParaRPr>
          </a:p>
          <a:p>
            <a:pPr algn="ctr">
              <a:buNone/>
            </a:pPr>
            <a:r>
              <a:rPr lang="zh-TW" altLang="en-US" sz="4400" dirty="0" smtClean="0">
                <a:ea typeface="華康娃娃體W7(P)" pitchFamily="82" charset="-120"/>
              </a:rPr>
              <a:t>狀態進行中</a:t>
            </a:r>
            <a:endParaRPr lang="zh-TW" altLang="en-US" sz="4400" dirty="0"/>
          </a:p>
        </p:txBody>
      </p:sp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899592" y="2891135"/>
            <a:ext cx="7345362" cy="1978025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五個戀愛階段，你能分清當中的</a:t>
            </a:r>
            <a:r>
              <a:rPr lang="zh-TW" altLang="en-US" sz="4000" b="1" dirty="0">
                <a:solidFill>
                  <a:schemeClr val="folHlink"/>
                </a:solidFill>
                <a:latin typeface="微軟正黑體" pitchFamily="34" charset="-120"/>
                <a:ea typeface="微軟正黑體" pitchFamily="34" charset="-120"/>
              </a:rPr>
              <a:t>「病發次序」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，以及不同階段的</a:t>
            </a:r>
            <a:r>
              <a:rPr lang="zh-TW" altLang="en-US" sz="4000" b="1" dirty="0">
                <a:solidFill>
                  <a:srgbClr val="29C7FF"/>
                </a:solidFill>
                <a:latin typeface="微軟正黑體" pitchFamily="34" charset="-120"/>
                <a:ea typeface="微軟正黑體" pitchFamily="34" charset="-120"/>
              </a:rPr>
              <a:t>「宜」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zh-TW" altLang="en-US" sz="40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「忌」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嗎？</a:t>
            </a: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戀愛階段   分清次序</a:t>
            </a:r>
            <a:endParaRPr lang="zh-TW" altLang="en-US" sz="4400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457200" y="1651248"/>
            <a:ext cx="8229600" cy="769640"/>
          </a:xfrm>
        </p:spPr>
        <p:txBody>
          <a:bodyPr/>
          <a:lstStyle/>
          <a:p>
            <a:pPr algn="ctr">
              <a:buNone/>
            </a:pPr>
            <a:r>
              <a:rPr lang="en-US" altLang="zh-TW" sz="4400" b="1" dirty="0" smtClean="0"/>
              <a:t>1</a:t>
            </a:r>
            <a:r>
              <a:rPr lang="zh-TW" altLang="en-US" sz="4400" b="1" dirty="0" smtClean="0"/>
              <a:t> </a:t>
            </a:r>
            <a:r>
              <a:rPr lang="en-US" altLang="zh-TW" sz="4400" b="1" dirty="0" smtClean="0"/>
              <a:t>  2</a:t>
            </a:r>
            <a:r>
              <a:rPr lang="zh-TW" altLang="en-US" sz="4400" b="1" dirty="0" smtClean="0"/>
              <a:t> </a:t>
            </a:r>
            <a:r>
              <a:rPr lang="en-US" altLang="zh-TW" sz="4400" b="1" dirty="0" smtClean="0"/>
              <a:t>  3</a:t>
            </a:r>
            <a:r>
              <a:rPr lang="zh-TW" altLang="en-US" sz="4400" b="1" dirty="0" smtClean="0"/>
              <a:t> </a:t>
            </a:r>
            <a:r>
              <a:rPr lang="en-US" altLang="zh-TW" sz="4400" b="1" dirty="0" smtClean="0"/>
              <a:t>  4</a:t>
            </a:r>
            <a:r>
              <a:rPr lang="zh-TW" altLang="en-US" sz="4400" b="1" dirty="0" smtClean="0"/>
              <a:t> </a:t>
            </a:r>
            <a:r>
              <a:rPr lang="en-US" altLang="zh-TW" sz="4400" b="1" dirty="0" smtClean="0"/>
              <a:t>  5</a:t>
            </a:r>
          </a:p>
          <a:p>
            <a:endParaRPr lang="zh-TW" altLang="en-US" dirty="0"/>
          </a:p>
        </p:txBody>
      </p:sp>
      <p:pic>
        <p:nvPicPr>
          <p:cNvPr id="12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關注生命倫理　正視社會歪風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0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6F5DDD-1D14-498E-82D6-E742FAF8BFCD}" type="slidenum">
              <a:rPr lang="en-US" altLang="zh-TW" smtClean="0">
                <a:ea typeface="新細明體" pitchFamily="18" charset="-120"/>
              </a:rPr>
              <a:pPr/>
              <a:t>2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83568" y="1700808"/>
          <a:ext cx="3040295" cy="3352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3" name="Photo Editor 影像" r:id="rId3" imgW="12800000" imgH="14114286" progId="">
                  <p:embed/>
                </p:oleObj>
              </mc:Choice>
              <mc:Fallback>
                <p:oleObj name="Photo Editor 影像" r:id="rId3" imgW="12800000" imgH="1411428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700808"/>
                        <a:ext cx="3040295" cy="3352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3768" y="1772816"/>
            <a:ext cx="742950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4000" b="1" dirty="0">
              <a:solidFill>
                <a:srgbClr val="41140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26033" y="5517728"/>
            <a:ext cx="7318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「</a:t>
            </a:r>
            <a:r>
              <a:rPr kumimoji="0"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...</a:t>
            </a:r>
            <a:r>
              <a:rPr kumimoji="0"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在這彎曲悖謬的世代，作　神無瑕疵的兒女。你們顯在這世代中，好像明光照耀，將生命的道表明出來</a:t>
            </a:r>
            <a:r>
              <a:rPr kumimoji="0"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...</a:t>
            </a:r>
            <a:r>
              <a:rPr kumimoji="0"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」               腓立比書二：</a:t>
            </a:r>
            <a:r>
              <a:rPr kumimoji="0"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15-16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06230" y="1443583"/>
            <a:ext cx="3782194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54013" indent="-354013" eaLnBrk="0" latinLnBrk="1" hangingPunct="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</a:rPr>
              <a:t>1997</a:t>
            </a:r>
            <a:r>
              <a:rPr lang="zh-TW" altLang="en-US" sz="3600" dirty="0">
                <a:latin typeface="Times New Roman" pitchFamily="18" charset="0"/>
              </a:rPr>
              <a:t>年</a:t>
            </a:r>
            <a:r>
              <a:rPr lang="en-US" altLang="zh-TW" sz="3600" dirty="0">
                <a:latin typeface="Times New Roman" pitchFamily="18" charset="0"/>
              </a:rPr>
              <a:t>5</a:t>
            </a:r>
            <a:r>
              <a:rPr lang="zh-TW" altLang="en-US" sz="3600" dirty="0">
                <a:latin typeface="Times New Roman" pitchFamily="18" charset="0"/>
              </a:rPr>
              <a:t>月成立</a:t>
            </a:r>
            <a:endParaRPr lang="en-US" altLang="zh-TW" sz="3600" dirty="0">
              <a:latin typeface="Times New Roman" pitchFamily="18" charset="0"/>
            </a:endParaRPr>
          </a:p>
          <a:p>
            <a:pPr marL="354013" indent="-354013" eaLnBrk="0" latinLnBrk="1" hangingPunct="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3600" dirty="0">
                <a:latin typeface="Times New Roman" pitchFamily="18" charset="0"/>
              </a:rPr>
              <a:t>三大關注範疇：</a:t>
            </a:r>
            <a:endParaRPr lang="en-US" altLang="zh-TW" sz="3600" dirty="0"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600" b="1" dirty="0">
                <a:solidFill>
                  <a:srgbClr val="FF3300"/>
                </a:solidFill>
                <a:latin typeface="Times New Roman" pitchFamily="18" charset="0"/>
              </a:rPr>
              <a:t>傳媒</a:t>
            </a:r>
            <a:endParaRPr lang="en-US" altLang="zh-TW" sz="36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600" b="1" dirty="0">
                <a:solidFill>
                  <a:srgbClr val="FF3300"/>
                </a:solidFill>
                <a:latin typeface="Times New Roman" pitchFamily="18" charset="0"/>
              </a:rPr>
              <a:t>社會倫理</a:t>
            </a:r>
            <a:endParaRPr lang="en-US" altLang="zh-TW" sz="36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600" b="1" dirty="0">
                <a:solidFill>
                  <a:srgbClr val="FF3300"/>
                </a:solidFill>
                <a:latin typeface="Times New Roman" pitchFamily="18" charset="0"/>
              </a:rPr>
              <a:t>性文化</a:t>
            </a:r>
            <a:endParaRPr lang="zh-TW" altLang="en-US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None/>
            </a:pPr>
            <a:r>
              <a:rPr lang="en-US" altLang="zh-TW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1.   </a:t>
            </a:r>
            <a:r>
              <a:rPr lang="zh-TW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中招時期：</a:t>
            </a:r>
            <a:r>
              <a:rPr lang="en-US" altLang="zh-TW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初期約會階段，與傳染者有初步認識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algn="ctr"/>
            <a:r>
              <a:rPr lang="zh-TW" altLang="en-US" sz="2400" b="1" dirty="0" smtClean="0">
                <a:solidFill>
                  <a:srgbClr val="29C7FF"/>
                </a:solidFill>
                <a:latin typeface="微軟正黑體" pitchFamily="34" charset="-120"/>
                <a:ea typeface="微軟正黑體" pitchFamily="34" charset="-120"/>
              </a:rPr>
              <a:t>宜：「耐心發掘，觀察虛實」  </a:t>
            </a:r>
          </a:p>
          <a:p>
            <a:pPr marL="342900" indent="-342900" algn="ctr"/>
            <a:r>
              <a:rPr lang="zh-TW" altLang="en-US" sz="2400" b="1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忌：「擒擒青青，嚇到人驚」</a:t>
            </a:r>
          </a:p>
          <a:p>
            <a:pPr marL="457200" indent="-457200">
              <a:buFont typeface="+mj-lt"/>
              <a:buAutoNum type="arabicPeriod"/>
            </a:pPr>
            <a:endParaRPr lang="en-US" altLang="zh-TW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None/>
            </a:pPr>
            <a:r>
              <a:rPr lang="en-US" altLang="zh-TW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2.   </a:t>
            </a:r>
            <a:r>
              <a:rPr lang="zh-TW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病發時期：</a:t>
            </a:r>
            <a:r>
              <a:rPr lang="en-US" altLang="zh-TW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與對方已有初步認識，彼此間的好感有增無減，希望進一步了解對方的一切</a:t>
            </a:r>
          </a:p>
          <a:p>
            <a:endParaRPr lang="zh-TW" altLang="en-US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29C7FF"/>
                </a:solidFill>
                <a:latin typeface="微軟正黑體" pitchFamily="34" charset="-120"/>
                <a:ea typeface="微軟正黑體" pitchFamily="34" charset="-120"/>
              </a:rPr>
              <a:t>宜：「睇清睇楚，咪盲摸摸」 </a:t>
            </a: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忌：「強製外殼，虛假幻覺」 </a:t>
            </a:r>
          </a:p>
          <a:p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戀愛階段   分清次序</a:t>
            </a:r>
            <a:endParaRPr lang="zh-TW" altLang="en-US" sz="4400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 startAt="3"/>
            </a:pPr>
            <a:r>
              <a:rPr lang="zh-TW" altLang="en-US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病發時期：</a:t>
            </a:r>
            <a:r>
              <a:rPr lang="en-US" altLang="zh-TW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雙方已有足夠的認識，感情上亦有一定基礎，彼此互相欣賞，在共識下正式發展成為戀人。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29C7FF"/>
                </a:solidFill>
                <a:latin typeface="微軟正黑體" pitchFamily="34" charset="-120"/>
                <a:ea typeface="微軟正黑體" pitchFamily="34" charset="-120"/>
              </a:rPr>
              <a:t>宜：「有得拍拖，也有自我」 </a:t>
            </a:r>
          </a:p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忌：「太過親密，得不償失」</a:t>
            </a:r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altLang="zh-TW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None/>
            </a:pPr>
            <a:r>
              <a:rPr lang="en-US" altLang="zh-TW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4.   </a:t>
            </a:r>
            <a:r>
              <a:rPr lang="zh-TW" altLang="en-US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病發時期：</a:t>
            </a:r>
            <a:r>
              <a:rPr lang="en-US" altLang="zh-TW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拍拖已有一段日子，由起初的浪漫激情  轉為較平淡</a:t>
            </a:r>
          </a:p>
          <a:p>
            <a:endParaRPr lang="zh-TW" altLang="en-US" sz="24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29C7FF"/>
                </a:solidFill>
                <a:latin typeface="微軟正黑體" pitchFamily="34" charset="-120"/>
                <a:ea typeface="微軟正黑體" pitchFamily="34" charset="-120"/>
              </a:rPr>
              <a:t>宜：「二人相處總有不同意見   學習溝通當作人生磨練」 </a:t>
            </a:r>
          </a:p>
          <a:p>
            <a:pPr marL="342900" indent="-342900" algn="ctr"/>
            <a:r>
              <a:rPr lang="zh-TW" altLang="en-US" b="1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忌：「因不捨得而勉強繼續   埋下危機日後更難克服」</a:t>
            </a:r>
          </a:p>
          <a:p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戀愛階段   分清次序</a:t>
            </a:r>
            <a:endParaRPr lang="zh-TW" altLang="en-US" sz="4400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5.  </a:t>
            </a:r>
            <a:r>
              <a:rPr lang="zh-TW" altLang="en-US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病發時期：</a:t>
            </a:r>
            <a:r>
              <a:rPr lang="en-US" altLang="zh-TW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雙方清楚了解對方的優點、缺點、價值 觀及人生方向，認定對方是自己未來的終身伴侶願意向對方委身，準備進入婚姻。</a:t>
            </a:r>
          </a:p>
          <a:p>
            <a:pPr marL="457200" indent="-457200">
              <a:buFont typeface="+mj-lt"/>
              <a:buAutoNum type="arabicPeriod"/>
            </a:pPr>
            <a:endParaRPr lang="en-US" altLang="zh-TW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29C7FF"/>
                </a:solidFill>
                <a:latin typeface="微軟正黑體" pitchFamily="34" charset="-120"/>
                <a:ea typeface="微軟正黑體" pitchFamily="34" charset="-120"/>
              </a:rPr>
              <a:t>宜：「恭喜恭喜，你們終於在一起」 </a:t>
            </a:r>
          </a:p>
          <a:p>
            <a:pPr algn="ctr"/>
            <a:r>
              <a:rPr lang="zh-TW" altLang="en-US" sz="2400" b="1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忌：「心生</a:t>
            </a:r>
            <a:r>
              <a:rPr lang="en-US" altLang="zh-TW" sz="2400" b="1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2400" b="1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打獵性格</a:t>
            </a:r>
            <a:r>
              <a:rPr lang="en-US" altLang="zh-TW" sz="2400" b="1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』  </a:t>
            </a:r>
            <a:r>
              <a:rPr lang="zh-TW" altLang="en-US" sz="2400" b="1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婚姻不得其法」</a:t>
            </a:r>
            <a:r>
              <a:rPr lang="en-US" altLang="zh-TW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戀愛階段   分清次序</a:t>
            </a:r>
            <a:endParaRPr lang="zh-TW" altLang="en-US" sz="4400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總結</a:t>
            </a:r>
            <a:endParaRPr lang="zh-TW" altLang="en-US" sz="4400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772816"/>
            <a:ext cx="8229600" cy="4384144"/>
          </a:xfrm>
        </p:spPr>
        <p:txBody>
          <a:bodyPr/>
          <a:lstStyle/>
          <a:p>
            <a:pPr algn="ctr">
              <a:buNone/>
            </a:pPr>
            <a:r>
              <a:rPr lang="zh-TW" altLang="en-US" sz="9600" dirty="0" smtClean="0">
                <a:ea typeface="華康娃娃體W7(P)" pitchFamily="82" charset="-120"/>
              </a:rPr>
              <a:t>戀愛真義</a:t>
            </a:r>
            <a:endParaRPr lang="zh-TW" altLang="en-US" dirty="0"/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7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63498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了解異性，認識自己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2699792" y="4089266"/>
            <a:ext cx="3600450" cy="70788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000" b="1" dirty="0">
                <a:latin typeface="微軟正黑體" pitchFamily="34" charset="-120"/>
                <a:ea typeface="微軟正黑體" pitchFamily="34" charset="-120"/>
              </a:rPr>
              <a:t>Fall in love…</a:t>
            </a:r>
          </a:p>
        </p:txBody>
      </p:sp>
      <p:sp>
        <p:nvSpPr>
          <p:cNvPr id="11" name="心形 10"/>
          <p:cNvSpPr/>
          <p:nvPr/>
        </p:nvSpPr>
        <p:spPr>
          <a:xfrm>
            <a:off x="2843808" y="1916832"/>
            <a:ext cx="1944216" cy="1728192"/>
          </a:xfrm>
          <a:prstGeom prst="hear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99FF"/>
              </a:solidFill>
            </a:endParaRPr>
          </a:p>
        </p:txBody>
      </p:sp>
      <p:sp>
        <p:nvSpPr>
          <p:cNvPr id="12" name="心形 11"/>
          <p:cNvSpPr/>
          <p:nvPr/>
        </p:nvSpPr>
        <p:spPr>
          <a:xfrm>
            <a:off x="3851920" y="1916832"/>
            <a:ext cx="1944216" cy="1728192"/>
          </a:xfrm>
          <a:prstGeom prst="heart">
            <a:avLst/>
          </a:prstGeom>
          <a:solidFill>
            <a:srgbClr val="FF66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99FF"/>
              </a:solidFill>
            </a:endParaRPr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 flipV="1">
            <a:off x="2843808" y="2060004"/>
            <a:ext cx="3240360" cy="1441004"/>
          </a:xfrm>
          <a:prstGeom prst="line">
            <a:avLst/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3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4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4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497"/>
                </p:tgtEl>
              </p:cMediaNode>
            </p:audio>
          </p:childTnLst>
        </p:cTn>
      </p:par>
    </p:tnLst>
    <p:bldLst>
      <p:bldP spid="63498" grpId="0"/>
      <p:bldP spid="63503" grpId="0"/>
      <p:bldP spid="12" grpId="0" animBg="1"/>
      <p:bldP spid="6350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共同成長</a:t>
            </a:r>
          </a:p>
        </p:txBody>
      </p:sp>
      <p:pic>
        <p:nvPicPr>
          <p:cNvPr id="76810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219700" y="2492896"/>
            <a:ext cx="2808288" cy="769441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>
                <a:latin typeface="微軟正黑體" pitchFamily="34" charset="-120"/>
                <a:ea typeface="微軟正黑體" pitchFamily="34" charset="-120"/>
              </a:rPr>
              <a:t>態度正確</a:t>
            </a: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971550" y="4005263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1043632" y="2492896"/>
            <a:ext cx="2808288" cy="769441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44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</a:rPr>
              <a:t>處事成熟</a:t>
            </a:r>
          </a:p>
        </p:txBody>
      </p:sp>
      <p:pic>
        <p:nvPicPr>
          <p:cNvPr id="10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8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810"/>
                </p:tgtEl>
              </p:cMediaNode>
            </p:audio>
          </p:childTnLst>
        </p:cTn>
      </p:par>
    </p:tnLst>
    <p:bldLst>
      <p:bldP spid="76802" grpId="0"/>
      <p:bldP spid="76811" grpId="0" animBg="1"/>
      <p:bldP spid="768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電視電影</a:t>
            </a:r>
            <a:r>
              <a:rPr lang="en-US" altLang="zh-TW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名人偶像</a:t>
            </a:r>
          </a:p>
        </p:txBody>
      </p:sp>
      <p:sp>
        <p:nvSpPr>
          <p:cNvPr id="77832" name="Rectangle 8"/>
          <p:cNvSpPr>
            <a:spLocks noGrp="1" noChangeArrowheads="1"/>
          </p:cNvSpPr>
          <p:nvPr>
            <p:ph sz="quarter" idx="1"/>
          </p:nvPr>
        </p:nvSpPr>
        <p:spPr>
          <a:xfrm>
            <a:off x="457200" y="1340768"/>
            <a:ext cx="8229600" cy="48161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過份簡化</a:t>
            </a:r>
          </a:p>
          <a:p>
            <a:pPr algn="ctr">
              <a:buNone/>
            </a:pP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過份浪漫化</a:t>
            </a:r>
          </a:p>
        </p:txBody>
      </p:sp>
      <p:pic>
        <p:nvPicPr>
          <p:cNvPr id="77831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77833" name="AutoShape 9"/>
          <p:cNvSpPr>
            <a:spLocks noChangeArrowheads="1"/>
          </p:cNvSpPr>
          <p:nvPr/>
        </p:nvSpPr>
        <p:spPr bwMode="auto">
          <a:xfrm>
            <a:off x="4211638" y="2708970"/>
            <a:ext cx="792162" cy="1008062"/>
          </a:xfrm>
          <a:prstGeom prst="downArrow">
            <a:avLst>
              <a:gd name="adj1" fmla="val 50000"/>
              <a:gd name="adj2" fmla="val 318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2124075" y="4064099"/>
            <a:ext cx="2376488" cy="5889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沒考慮清楚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4932363" y="4064099"/>
            <a:ext cx="2736850" cy="5889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不理會價值觀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3132138" y="4856262"/>
            <a:ext cx="3529012" cy="58896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快速發展肉體關係</a:t>
            </a:r>
          </a:p>
        </p:txBody>
      </p:sp>
      <p:sp>
        <p:nvSpPr>
          <p:cNvPr id="13" name="乘號 12"/>
          <p:cNvSpPr/>
          <p:nvPr/>
        </p:nvSpPr>
        <p:spPr>
          <a:xfrm>
            <a:off x="2771800" y="2996952"/>
            <a:ext cx="3816424" cy="3528392"/>
          </a:xfrm>
          <a:prstGeom prst="mathMultiply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2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8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31"/>
                </p:tgtEl>
              </p:cMediaNode>
            </p:audio>
          </p:childTnLst>
        </p:cTn>
      </p:par>
    </p:tnLst>
    <p:bldLst>
      <p:bldP spid="77826" grpId="0"/>
      <p:bldP spid="77832" grpId="0" uiExpand="1" build="p"/>
      <p:bldP spid="77833" grpId="0" animBg="1"/>
      <p:bldP spid="77834" grpId="0" animBg="1"/>
      <p:bldP spid="77835" grpId="0" animBg="1"/>
      <p:bldP spid="77836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3590528"/>
            <a:ext cx="6858000" cy="990600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dirty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  <a:t>戀愛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是為長遠</a:t>
            </a:r>
            <a:r>
              <a:rPr lang="zh-TW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關係</a:t>
            </a:r>
            <a:r>
              <a:rPr lang="en-US" altLang="zh-TW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預備</a:t>
            </a:r>
            <a:r>
              <a:rPr lang="zh-TW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進入婚姻</a:t>
            </a:r>
          </a:p>
        </p:txBody>
      </p:sp>
      <p:sp>
        <p:nvSpPr>
          <p:cNvPr id="12" name="副標題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8855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5508104" y="1412776"/>
            <a:ext cx="2519363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不認真思考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827584" y="1052736"/>
            <a:ext cx="41052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馬馬虎虎地拍拖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827584" y="2492896"/>
            <a:ext cx="30956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不成熟地結婚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355976" y="2636912"/>
            <a:ext cx="4392612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3366FF"/>
                </a:solidFill>
                <a:latin typeface="微軟正黑體" pitchFamily="34" charset="-120"/>
                <a:ea typeface="微軟正黑體" pitchFamily="34" charset="-120"/>
              </a:rPr>
              <a:t>結果：失敗的婚姻</a:t>
            </a:r>
          </a:p>
        </p:txBody>
      </p:sp>
      <p:pic>
        <p:nvPicPr>
          <p:cNvPr id="13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7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8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5"/>
                </p:tgtEl>
              </p:cMediaNode>
            </p:audio>
          </p:childTnLst>
        </p:cTn>
      </p:par>
    </p:tnLst>
    <p:bldLst>
      <p:bldP spid="78850" grpId="0"/>
      <p:bldP spid="78856" grpId="0"/>
      <p:bldP spid="78857" grpId="0"/>
      <p:bldP spid="78858" grpId="0"/>
      <p:bldP spid="788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dirty="0" err="1">
                <a:solidFill>
                  <a:schemeClr val="tx1"/>
                </a:solidFill>
                <a:latin typeface="Bodoni MT Black" pitchFamily="18" charset="0"/>
              </a:rPr>
              <a:t>PakTology</a:t>
            </a:r>
            <a:endParaRPr lang="en-US" altLang="zh-TW" sz="6000" dirty="0">
              <a:solidFill>
                <a:schemeClr val="tx1"/>
              </a:solidFill>
              <a:latin typeface="Bodoni MT Black" pitchFamily="18" charset="0"/>
            </a:endParaRP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6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畢業！</a:t>
            </a:r>
          </a:p>
        </p:txBody>
      </p:sp>
      <p:pic>
        <p:nvPicPr>
          <p:cNvPr id="88068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6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3275856" y="404664"/>
          <a:ext cx="2664296" cy="3039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1" name="Photo Editor 影像" r:id="rId4" imgW="12800000" imgH="14114286" progId="MSPhotoEd.3">
                  <p:embed/>
                </p:oleObj>
              </mc:Choice>
              <mc:Fallback>
                <p:oleObj name="Photo Editor 影像" r:id="rId4" imgW="12800000" imgH="14114286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04664"/>
                        <a:ext cx="2664296" cy="3039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99592" y="4022576"/>
            <a:ext cx="6858000" cy="990600"/>
          </a:xfrm>
        </p:spPr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http://www.truth-light.org.hk</a:t>
            </a: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219200" y="5085184"/>
            <a:ext cx="6858000" cy="533400"/>
          </a:xfrm>
        </p:spPr>
        <p:txBody>
          <a:bodyPr>
            <a:noAutofit/>
          </a:bodyPr>
          <a:lstStyle/>
          <a:p>
            <a:pPr algn="ctr"/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</a:rPr>
              <a:t>版權屬明光社所有</a:t>
            </a:r>
            <a:endParaRPr lang="en-US" altLang="zh-TW" sz="1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800" dirty="0" smtClean="0">
                <a:latin typeface="微軟正黑體" pitchFamily="34" charset="-120"/>
                <a:ea typeface="微軟正黑體" pitchFamily="34" charset="-120"/>
              </a:rPr>
              <a:t>All rights reserved</a:t>
            </a:r>
            <a:endParaRPr lang="zh-TW" altLang="en-US" sz="18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8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sz="6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Kelly </a:t>
            </a:r>
            <a:r>
              <a:rPr lang="zh-TW" altLang="en-US" sz="6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的煩惱</a:t>
            </a:r>
            <a:r>
              <a:rPr lang="en-US" altLang="zh-TW" sz="6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7599" name="Picture 1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67600" name="Picture 16" descr="憂鬱少女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7384"/>
            <a:ext cx="6573838" cy="4727575"/>
          </a:xfrm>
          <a:prstGeom prst="rect">
            <a:avLst/>
          </a:prstGeom>
          <a:noFill/>
        </p:spPr>
      </p:pic>
      <p:pic>
        <p:nvPicPr>
          <p:cNvPr id="67601" name="Picture 17" descr="憂鬱少女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8913" y="317500"/>
            <a:ext cx="6415087" cy="6540500"/>
          </a:xfrm>
          <a:prstGeom prst="rect">
            <a:avLst/>
          </a:prstGeom>
          <a:noFill/>
        </p:spPr>
      </p:pic>
      <p:pic>
        <p:nvPicPr>
          <p:cNvPr id="10" name="Picture 7" descr="sofortal_orange_ye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7" presetClass="entr" presetSubtype="2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59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Kace\Desktop\6771662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93096"/>
            <a:ext cx="19161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Subtitle 2"/>
          <p:cNvSpPr txBox="1">
            <a:spLocks/>
          </p:cNvSpPr>
          <p:nvPr/>
        </p:nvSpPr>
        <p:spPr bwMode="auto">
          <a:xfrm>
            <a:off x="2720975" y="2852936"/>
            <a:ext cx="6172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明光社網站</a:t>
            </a:r>
            <a:endParaRPr kumimoji="0"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http://www.truth-light.org.hk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明光社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FB</a:t>
            </a:r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專頁</a:t>
            </a:r>
            <a:endParaRPr kumimoji="0"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http://www.facebook.com/Soc.of.TruthLight</a:t>
            </a:r>
            <a:endParaRPr kumimoji="0" lang="zh-TW" altLang="en-US" sz="2400" dirty="0">
              <a:latin typeface="Calibri" pitchFamily="34" charset="0"/>
            </a:endParaRPr>
          </a:p>
        </p:txBody>
      </p:sp>
      <p:pic>
        <p:nvPicPr>
          <p:cNvPr id="32773" name="Picture 3" descr="sofortal_orange_yel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556792"/>
            <a:ext cx="1872580" cy="206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 descr="sofortal_orange_yellow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67244" r="9367"/>
          <a:stretch>
            <a:fillRect/>
          </a:stretch>
        </p:blipFill>
        <p:spPr bwMode="auto">
          <a:xfrm>
            <a:off x="899592" y="4437112"/>
            <a:ext cx="4095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GB" sz="24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注意：基於版權關係，此教材只作非牟利教育用途！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9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79880" name="Picture 8" descr="憂鬱少女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888038" cy="3925888"/>
          </a:xfrm>
          <a:prstGeom prst="rect">
            <a:avLst/>
          </a:prstGeom>
          <a:noFill/>
        </p:spPr>
      </p:pic>
      <p:pic>
        <p:nvPicPr>
          <p:cNvPr id="79881" name="Picture 9" descr="憂鬱少女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2636838"/>
            <a:ext cx="5643563" cy="4024312"/>
          </a:xfrm>
          <a:prstGeom prst="rect">
            <a:avLst/>
          </a:prstGeom>
          <a:noFill/>
        </p:spPr>
      </p:pic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3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8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7" presetClass="entr" presetSubtype="8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7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3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80904" name="Picture 8" descr="憂鬱少女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067300" cy="3651250"/>
          </a:xfrm>
          <a:prstGeom prst="rect">
            <a:avLst/>
          </a:prstGeom>
          <a:noFill/>
        </p:spPr>
      </p:pic>
      <p:pic>
        <p:nvPicPr>
          <p:cNvPr id="80906" name="Picture 10" descr="憂鬱少女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298450"/>
            <a:ext cx="4406900" cy="6559550"/>
          </a:xfrm>
          <a:prstGeom prst="rect">
            <a:avLst/>
          </a:prstGeom>
          <a:noFill/>
        </p:spPr>
      </p:pic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7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0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7544" y="1219200"/>
            <a:ext cx="8229600" cy="4937760"/>
          </a:xfrm>
        </p:spPr>
        <p:txBody>
          <a:bodyPr/>
          <a:lstStyle/>
          <a:p>
            <a:pPr>
              <a:buNone/>
            </a:pPr>
            <a:r>
              <a:rPr lang="zh-TW" alt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戲院場內</a:t>
            </a:r>
            <a:r>
              <a:rPr lang="en-US" altLang="zh-TW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</p:txBody>
      </p:sp>
      <p:pic>
        <p:nvPicPr>
          <p:cNvPr id="81925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2484438" y="2422525"/>
            <a:ext cx="46085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嚴禁相認</a:t>
            </a:r>
            <a:r>
              <a:rPr lang="en-US" altLang="zh-TW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484438" y="3718669"/>
            <a:ext cx="43926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嚴禁釣魚</a:t>
            </a:r>
            <a:r>
              <a:rPr lang="en-US" altLang="zh-TW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539750" y="5084763"/>
            <a:ext cx="8280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違例者被罰「撞頭」！</a:t>
            </a:r>
          </a:p>
        </p:txBody>
      </p:sp>
      <p:pic>
        <p:nvPicPr>
          <p:cNvPr id="81926" name="Picture 6" descr="憂鬱少女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96752"/>
            <a:ext cx="7704138" cy="5094287"/>
          </a:xfrm>
          <a:prstGeom prst="rect">
            <a:avLst/>
          </a:prstGeom>
          <a:noFill/>
        </p:spPr>
      </p:pic>
      <p:pic>
        <p:nvPicPr>
          <p:cNvPr id="11" name="Picture 7" descr="sofortal_orange_yell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9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5"/>
                </p:tgtEl>
              </p:cMediaNode>
            </p:audio>
          </p:childTnLst>
        </p:cTn>
      </p:par>
    </p:tnLst>
    <p:bldLst>
      <p:bldP spid="81923" grpId="0" build="p"/>
      <p:bldP spid="81928" grpId="0"/>
      <p:bldP spid="81929" grpId="0"/>
      <p:bldP spid="819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82951" name="Picture 7" descr="憂鬱少女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184775" cy="4791075"/>
          </a:xfrm>
          <a:prstGeom prst="rect">
            <a:avLst/>
          </a:prstGeom>
          <a:noFill/>
        </p:spPr>
      </p:pic>
      <p:pic>
        <p:nvPicPr>
          <p:cNvPr id="82952" name="Picture 8" descr="憂鬱少女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484296">
            <a:off x="3255963" y="801688"/>
            <a:ext cx="5151437" cy="5689600"/>
          </a:xfrm>
          <a:prstGeom prst="rect">
            <a:avLst/>
          </a:prstGeom>
          <a:noFill/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6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9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7" presetClass="entr" presetSubtype="4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95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點</a:t>
            </a:r>
            <a:r>
              <a:rPr lang="en-US" altLang="zh-TW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……………  </a:t>
            </a:r>
            <a:br>
              <a:rPr lang="en-US" altLang="zh-TW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r>
              <a:rPr lang="zh-TW" altLang="en-US" sz="8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算？？？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"/>
          </p:nvPr>
        </p:nvSpPr>
        <p:spPr>
          <a:xfrm>
            <a:off x="457200" y="2924944"/>
            <a:ext cx="8229600" cy="3232016"/>
          </a:xfrm>
        </p:spPr>
        <p:txBody>
          <a:bodyPr>
            <a:normAutofit/>
          </a:bodyPr>
          <a:lstStyle/>
          <a:p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Kelly 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搞不清她究竟是否鍾意上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Joe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，她列出了幾個與 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Joe 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交往時的情況，你們能替她分析一下嗎？</a:t>
            </a:r>
          </a:p>
          <a:p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這樣是不是鍾意呢？？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363216"/>
            <a:ext cx="8229600" cy="4730080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我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每次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online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時，會很想見到他也在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online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當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我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send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了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message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給他，我會很期待，想他快點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reply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我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我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會常常看他的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info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，想知道他最近發生甚麼事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若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我看到他和別的女孩子玩或傾偈，我會有點不開心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每當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他在我面前讚某個女孩子時，我會心裡不是味兒，想快快轉話題，或說些東西來暗中「踩」那個人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一班人在一起時，我偶爾會偷偷望他，但若他的眼光掃過來，我會立刻望向其他方向</a:t>
            </a:r>
          </a:p>
        </p:txBody>
      </p:sp>
      <p:pic>
        <p:nvPicPr>
          <p:cNvPr id="6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原創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2919</TotalTime>
  <Words>696</Words>
  <Application>Microsoft Office PowerPoint</Application>
  <PresentationFormat>如螢幕大小 (4:3)</PresentationFormat>
  <Paragraphs>147</Paragraphs>
  <Slides>30</Slides>
  <Notes>1</Notes>
  <HiddenSlides>0</HiddenSlides>
  <MMClips>10</MMClips>
  <ScaleCrop>false</ScaleCrop>
  <HeadingPairs>
    <vt:vector size="8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6" baseType="lpstr">
      <vt:lpstr>華康中黑體</vt:lpstr>
      <vt:lpstr>華康娃娃體W7(P)</vt:lpstr>
      <vt:lpstr>微軟正黑體</vt:lpstr>
      <vt:lpstr>新細明體</vt:lpstr>
      <vt:lpstr>標楷體</vt:lpstr>
      <vt:lpstr>Arial</vt:lpstr>
      <vt:lpstr>Bodoni MT Black</vt:lpstr>
      <vt:lpstr>Bookman Old Style</vt:lpstr>
      <vt:lpstr>Broadway</vt:lpstr>
      <vt:lpstr>Calibri</vt:lpstr>
      <vt:lpstr>Gill Sans MT</vt:lpstr>
      <vt:lpstr>Times New Roman</vt:lpstr>
      <vt:lpstr>Wingdings</vt:lpstr>
      <vt:lpstr>Wingdings 3</vt:lpstr>
      <vt:lpstr>原創</vt:lpstr>
      <vt:lpstr>Photo Editor 影像</vt:lpstr>
      <vt:lpstr>戀愛 ‧ 拍拖</vt:lpstr>
      <vt:lpstr>關注生命倫理　正視社會歪風</vt:lpstr>
      <vt:lpstr>Kelly 的煩惱…</vt:lpstr>
      <vt:lpstr>PowerPoint 簡報</vt:lpstr>
      <vt:lpstr>PowerPoint 簡報</vt:lpstr>
      <vt:lpstr>PowerPoint 簡報</vt:lpstr>
      <vt:lpstr>PowerPoint 簡報</vt:lpstr>
      <vt:lpstr>點……………            算？？？</vt:lpstr>
      <vt:lpstr>這樣是不是鍾意呢？？</vt:lpstr>
      <vt:lpstr>21世紀戀愛事務科</vt:lpstr>
      <vt:lpstr>Section 1~</vt:lpstr>
      <vt:lpstr>十大最「咪搞」男、女特質</vt:lpstr>
      <vt:lpstr>Section 2~</vt:lpstr>
      <vt:lpstr>條件由你揀</vt:lpstr>
      <vt:lpstr>單憑這些，就已足夠？</vt:lpstr>
      <vt:lpstr>Section 3~</vt:lpstr>
      <vt:lpstr>不健康的人生及戀愛態度 會帶來怎樣的戀愛質素？</vt:lpstr>
      <vt:lpstr>Section 4~</vt:lpstr>
      <vt:lpstr>戀愛階段   分清次序</vt:lpstr>
      <vt:lpstr>戀愛階段   分清次序</vt:lpstr>
      <vt:lpstr>戀愛階段   分清次序</vt:lpstr>
      <vt:lpstr>戀愛階段   分清次序</vt:lpstr>
      <vt:lpstr>總結</vt:lpstr>
      <vt:lpstr>了解異性，認識自己</vt:lpstr>
      <vt:lpstr>共同成長</vt:lpstr>
      <vt:lpstr>電視電影+名人偶像</vt:lpstr>
      <vt:lpstr>戀愛是為長遠關係 預備進入婚姻</vt:lpstr>
      <vt:lpstr>PakTology</vt:lpstr>
      <vt:lpstr>http://www.truth-light.org.hk</vt:lpstr>
      <vt:lpstr>注意：基於版權關係，此教材只作非牟利教育用途！</vt:lpstr>
    </vt:vector>
  </TitlesOfParts>
  <Company>The Society for Truth and Light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21世紀戀愛事務科</dc:title>
  <dc:creator>Desktop-Sean</dc:creator>
  <cp:lastModifiedBy>yung</cp:lastModifiedBy>
  <cp:revision>265</cp:revision>
  <dcterms:created xsi:type="dcterms:W3CDTF">2003-11-26T08:02:25Z</dcterms:created>
  <dcterms:modified xsi:type="dcterms:W3CDTF">2016-01-05T08:49:11Z</dcterms:modified>
</cp:coreProperties>
</file>