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1"/>
  </p:notesMasterIdLst>
  <p:sldIdLst>
    <p:sldId id="262" r:id="rId2"/>
    <p:sldId id="366" r:id="rId3"/>
    <p:sldId id="362" r:id="rId4"/>
    <p:sldId id="324" r:id="rId5"/>
    <p:sldId id="367" r:id="rId6"/>
    <p:sldId id="354" r:id="rId7"/>
    <p:sldId id="349" r:id="rId8"/>
    <p:sldId id="350" r:id="rId9"/>
    <p:sldId id="351" r:id="rId10"/>
    <p:sldId id="341" r:id="rId11"/>
    <p:sldId id="327" r:id="rId12"/>
    <p:sldId id="347" r:id="rId13"/>
    <p:sldId id="329" r:id="rId14"/>
    <p:sldId id="352" r:id="rId15"/>
    <p:sldId id="359" r:id="rId16"/>
    <p:sldId id="358" r:id="rId17"/>
    <p:sldId id="356" r:id="rId18"/>
    <p:sldId id="357" r:id="rId19"/>
    <p:sldId id="330" r:id="rId20"/>
    <p:sldId id="331" r:id="rId21"/>
    <p:sldId id="343" r:id="rId22"/>
    <p:sldId id="353" r:id="rId23"/>
    <p:sldId id="334" r:id="rId24"/>
    <p:sldId id="363" r:id="rId25"/>
    <p:sldId id="364" r:id="rId26"/>
    <p:sldId id="360" r:id="rId27"/>
    <p:sldId id="361" r:id="rId28"/>
    <p:sldId id="365" r:id="rId29"/>
    <p:sldId id="368" r:id="rId3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7B46D0"/>
    <a:srgbClr val="3E3A5C"/>
    <a:srgbClr val="08040E"/>
    <a:srgbClr val="7771A5"/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660"/>
  </p:normalViewPr>
  <p:slideViewPr>
    <p:cSldViewPr>
      <p:cViewPr varScale="1">
        <p:scale>
          <a:sx n="106" d="100"/>
          <a:sy n="106" d="100"/>
        </p:scale>
        <p:origin x="162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38187D-E4C5-4214-9282-71698EE049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538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B11C69-B72B-4B3E-BE01-96282533204C}" type="slidenum">
              <a:rPr lang="en-US" altLang="zh-TW"/>
              <a:pPr/>
              <a:t>28</a:t>
            </a:fld>
            <a:endParaRPr lang="en-US" altLang="zh-TW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1"/>
            <a:ext cx="5029201" cy="4114800"/>
          </a:xfrm>
        </p:spPr>
        <p:txBody>
          <a:bodyPr lIns="87466" tIns="43733" rIns="87466" bIns="43733"/>
          <a:lstStyle/>
          <a:p>
            <a:r>
              <a:rPr lang="zh-TW" altLang="en-US"/>
              <a:t>明光社</a:t>
            </a:r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856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70792E-4AA8-4149-8E46-656D58D54EBB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8A9A-63EB-4455-9F1E-C8D931A8B89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96EC48B-5397-456C-8D0D-439D7CECF34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6EEF6EE-76C0-4E23-BBD4-2B895A326EB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77285E7-DFD7-4E4D-8971-E42AA7CB5CD0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5CC285B-F611-4836-A300-15D77D4E41C6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6B6C-14C2-4756-BF9B-2C816E1116E5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altLang="zh-TW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876CBEC-D610-42AB-AAA4-A89F9623CAC9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FA9ADEB-513C-4063-B0B4-6DF406DB7C5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3F0FF9-25CE-4DEB-9681-240FF81F549F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6761D5C-1578-4351-B434-351640F901A2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2A83681-CDF1-4CE5-B300-54781314C3D8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638C171-4E36-47C2-817B-79E076858CC2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3.png"/><Relationship Id="rId2" Type="http://schemas.microsoft.com/office/2007/relationships/media" Target="../media/media8.WAV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hyperlink" Target="http://images.google.com.hk/imgres?imgurl=www.vpul.upenn.edu/ohe/services/condom.jpg&amp;imgrefurl=http://www.vpul.upenn.edu/ohe/services/condoms.htm&amp;h=300&amp;w=319&amp;sz=35&amp;tbnid=mppAkZ5R4_8J:&amp;tbnh=106&amp;tbnw=112&amp;prev=/images?q%3DCONDOM%26hl%3Dzh-TW%26lr%3D%26ie%3DUTF-8%26oe%3DUTF-8%26sa%3D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3.png"/><Relationship Id="rId2" Type="http://schemas.microsoft.com/office/2007/relationships/media" Target="../media/media15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7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zh-TW" altLang="en-US" sz="9600" b="1" dirty="0">
                <a:solidFill>
                  <a:srgbClr val="FFC000"/>
                </a:solidFill>
              </a:rPr>
              <a:t>婚前性行為 </a:t>
            </a:r>
          </a:p>
        </p:txBody>
      </p:sp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101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88103" name="Text Box 7"/>
          <p:cNvSpPr txBox="1">
            <a:spLocks noChangeArrowheads="1"/>
          </p:cNvSpPr>
          <p:nvPr/>
        </p:nvSpPr>
        <p:spPr bwMode="auto">
          <a:xfrm>
            <a:off x="1116013" y="2276475"/>
            <a:ext cx="69119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800"/>
              <a:t>團體呼籲 </a:t>
            </a:r>
            <a:r>
              <a:rPr lang="zh-TW" altLang="en-US" sz="4800">
                <a:sym typeface="Wingdings" pitchFamily="2" charset="2"/>
              </a:rPr>
              <a:t> </a:t>
            </a:r>
            <a:r>
              <a:rPr lang="zh-TW" altLang="en-US" sz="4800" b="1" i="1">
                <a:solidFill>
                  <a:srgbClr val="FF3300"/>
                </a:solidFill>
                <a:sym typeface="Wingdings" pitchFamily="2" charset="2"/>
              </a:rPr>
              <a:t>文化垃圾！</a:t>
            </a:r>
            <a:endParaRPr lang="zh-TW" altLang="en-US" sz="4800" b="1" i="1">
              <a:solidFill>
                <a:srgbClr val="FF3300"/>
              </a:solidFill>
            </a:endParaRPr>
          </a:p>
        </p:txBody>
      </p:sp>
      <p:sp>
        <p:nvSpPr>
          <p:cNvPr id="388104" name="Text Box 8"/>
          <p:cNvSpPr txBox="1">
            <a:spLocks noChangeArrowheads="1"/>
          </p:cNvSpPr>
          <p:nvPr/>
        </p:nvSpPr>
        <p:spPr bwMode="auto">
          <a:xfrm>
            <a:off x="2484438" y="3429000"/>
            <a:ext cx="37433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000" b="1">
                <a:solidFill>
                  <a:schemeClr val="folHlink"/>
                </a:solidFill>
              </a:rPr>
              <a:t>可悲</a:t>
            </a:r>
            <a:r>
              <a:rPr lang="en-US" altLang="zh-TW" sz="6000" b="1">
                <a:solidFill>
                  <a:schemeClr val="folHlink"/>
                </a:solidFill>
              </a:rPr>
              <a:t>…</a:t>
            </a:r>
          </a:p>
        </p:txBody>
      </p:sp>
      <p:sp>
        <p:nvSpPr>
          <p:cNvPr id="388105" name="Text Box 9"/>
          <p:cNvSpPr txBox="1">
            <a:spLocks noChangeArrowheads="1"/>
          </p:cNvSpPr>
          <p:nvPr/>
        </p:nvSpPr>
        <p:spPr bwMode="auto">
          <a:xfrm>
            <a:off x="1908175" y="2205038"/>
            <a:ext cx="4751388" cy="1016000"/>
          </a:xfrm>
          <a:prstGeom prst="rect">
            <a:avLst/>
          </a:prstGeom>
          <a:solidFill>
            <a:srgbClr val="7771A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000" b="1">
                <a:solidFill>
                  <a:srgbClr val="FFFF00"/>
                </a:solidFill>
              </a:rPr>
              <a:t>垃圾</a:t>
            </a:r>
          </a:p>
        </p:txBody>
      </p:sp>
      <p:sp>
        <p:nvSpPr>
          <p:cNvPr id="388106" name="Text Box 10"/>
          <p:cNvSpPr txBox="1">
            <a:spLocks noChangeArrowheads="1"/>
          </p:cNvSpPr>
          <p:nvPr/>
        </p:nvSpPr>
        <p:spPr bwMode="auto">
          <a:xfrm>
            <a:off x="3635375" y="3573463"/>
            <a:ext cx="1441450" cy="1006475"/>
          </a:xfrm>
          <a:prstGeom prst="rect">
            <a:avLst/>
          </a:prstGeom>
          <a:solidFill>
            <a:srgbClr val="7771A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000" b="1" dirty="0">
                <a:solidFill>
                  <a:srgbClr val="FFFF00"/>
                </a:solidFill>
              </a:rPr>
              <a:t>變</a:t>
            </a:r>
          </a:p>
        </p:txBody>
      </p:sp>
      <p:sp>
        <p:nvSpPr>
          <p:cNvPr id="388107" name="Text Box 11"/>
          <p:cNvSpPr txBox="1">
            <a:spLocks noChangeArrowheads="1"/>
          </p:cNvSpPr>
          <p:nvPr/>
        </p:nvSpPr>
        <p:spPr bwMode="auto">
          <a:xfrm>
            <a:off x="3276600" y="5013325"/>
            <a:ext cx="2232025" cy="1016000"/>
          </a:xfrm>
          <a:prstGeom prst="rect">
            <a:avLst/>
          </a:prstGeom>
          <a:solidFill>
            <a:srgbClr val="7771A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000" b="1" dirty="0">
                <a:solidFill>
                  <a:srgbClr val="FFFF00"/>
                </a:solidFill>
              </a:rPr>
              <a:t>潮流</a:t>
            </a:r>
          </a:p>
        </p:txBody>
      </p:sp>
      <p:pic>
        <p:nvPicPr>
          <p:cNvPr id="11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標題 11"/>
          <p:cNvSpPr txBox="1">
            <a:spLocks/>
          </p:cNvSpPr>
          <p:nvPr/>
        </p:nvSpPr>
        <p:spPr>
          <a:xfrm>
            <a:off x="301752" y="476672"/>
            <a:ext cx="8534400" cy="75895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哩個年代，乜都講自由解放啦！個個明星都係咁啦！貞操？好娘喎大佬！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8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88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8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8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8101"/>
                </p:tgtEl>
              </p:cMediaNode>
            </p:audio>
          </p:childTnLst>
        </p:cTn>
      </p:par>
    </p:tnLst>
    <p:bldLst>
      <p:bldP spid="388103" grpId="0" autoUpdateAnimBg="0"/>
      <p:bldP spid="388104" grpId="0" autoUpdateAnimBg="0"/>
      <p:bldP spid="388105" grpId="0" animBg="1" autoUpdateAnimBg="0"/>
      <p:bldP spid="388106" grpId="0" animBg="1" autoUpdateAnimBg="0"/>
      <p:bldP spid="38810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509808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zh-TW" altLang="en-US" sz="3000" b="1" dirty="0" smtClean="0">
                <a:solidFill>
                  <a:srgbClr val="FFC000"/>
                </a:solidFill>
              </a:rPr>
              <a:t>我</a:t>
            </a:r>
            <a:r>
              <a:rPr lang="zh-TW" altLang="en-US" sz="3000" b="1" dirty="0">
                <a:solidFill>
                  <a:srgbClr val="FFC000"/>
                </a:solidFill>
              </a:rPr>
              <a:t>覺得佢係我一生最愛既人，點解唔可以全然奉獻畀佢呢？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8313" y="1844675"/>
            <a:ext cx="82296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TW" dirty="0"/>
              <a:t> </a:t>
            </a:r>
          </a:p>
        </p:txBody>
      </p:sp>
      <p:pic>
        <p:nvPicPr>
          <p:cNvPr id="370696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70697" name="Text Box 9"/>
          <p:cNvSpPr txBox="1">
            <a:spLocks noChangeArrowheads="1"/>
          </p:cNvSpPr>
          <p:nvPr/>
        </p:nvSpPr>
        <p:spPr bwMode="auto">
          <a:xfrm>
            <a:off x="2195513" y="2060575"/>
            <a:ext cx="4751387" cy="1998663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800" b="1" i="1"/>
              <a:t>「一生最愛」</a:t>
            </a:r>
          </a:p>
          <a:p>
            <a:pPr algn="ctr">
              <a:spcBef>
                <a:spcPct val="50000"/>
              </a:spcBef>
            </a:pPr>
            <a:r>
              <a:rPr lang="zh-TW" altLang="en-US" sz="4800" b="1"/>
              <a:t>大傾銷</a:t>
            </a:r>
          </a:p>
        </p:txBody>
      </p:sp>
      <p:sp>
        <p:nvSpPr>
          <p:cNvPr id="370698" name="Text Box 10"/>
          <p:cNvSpPr txBox="1">
            <a:spLocks noChangeArrowheads="1"/>
          </p:cNvSpPr>
          <p:nvPr/>
        </p:nvSpPr>
        <p:spPr bwMode="auto">
          <a:xfrm>
            <a:off x="1116013" y="1844675"/>
            <a:ext cx="6840537" cy="1077218"/>
          </a:xfrm>
          <a:prstGeom prst="rect">
            <a:avLst/>
          </a:prstGeom>
          <a:solidFill>
            <a:srgbClr val="7771A5"/>
          </a:solidFill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>
                <a:solidFill>
                  <a:schemeClr val="bg1"/>
                </a:solidFill>
              </a:rPr>
              <a:t>「一生最愛」可以非常浪漫、感性，但往往又沒有實質內容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70699" name="AutoShape 11"/>
          <p:cNvSpPr>
            <a:spLocks noChangeArrowheads="1"/>
          </p:cNvSpPr>
          <p:nvPr/>
        </p:nvSpPr>
        <p:spPr bwMode="auto">
          <a:xfrm>
            <a:off x="4140200" y="3357563"/>
            <a:ext cx="647700" cy="720725"/>
          </a:xfrm>
          <a:prstGeom prst="downArrow">
            <a:avLst>
              <a:gd name="adj1" fmla="val 50000"/>
              <a:gd name="adj2" fmla="val 27819"/>
            </a:avLst>
          </a:prstGeom>
          <a:solidFill>
            <a:srgbClr val="08040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70700" name="Text Box 12"/>
          <p:cNvSpPr txBox="1">
            <a:spLocks noChangeArrowheads="1"/>
          </p:cNvSpPr>
          <p:nvPr/>
        </p:nvSpPr>
        <p:spPr bwMode="auto">
          <a:xfrm>
            <a:off x="1835150" y="4365625"/>
            <a:ext cx="5400675" cy="636588"/>
          </a:xfrm>
          <a:prstGeom prst="rect">
            <a:avLst/>
          </a:prstGeom>
          <a:noFill/>
          <a:ln w="57150" cmpd="thickThin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>
                <a:solidFill>
                  <a:srgbClr val="FFFF00"/>
                </a:solidFill>
              </a:rPr>
              <a:t>何謂「一生最愛」呢？</a:t>
            </a:r>
          </a:p>
        </p:txBody>
      </p:sp>
      <p:sp>
        <p:nvSpPr>
          <p:cNvPr id="370701" name="Text Box 13"/>
          <p:cNvSpPr txBox="1">
            <a:spLocks noChangeArrowheads="1"/>
          </p:cNvSpPr>
          <p:nvPr/>
        </p:nvSpPr>
        <p:spPr bwMode="auto">
          <a:xfrm>
            <a:off x="468313" y="5229225"/>
            <a:ext cx="8135937" cy="636588"/>
          </a:xfrm>
          <a:prstGeom prst="rect">
            <a:avLst/>
          </a:prstGeom>
          <a:noFill/>
          <a:ln w="57150" cmpd="thickThin">
            <a:solidFill>
              <a:srgbClr val="7B46D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/>
              <a:t>你怎肯定，下一個，你不會更愛他呢？</a:t>
            </a:r>
          </a:p>
        </p:txBody>
      </p:sp>
      <p:sp>
        <p:nvSpPr>
          <p:cNvPr id="370702" name="Text Box 14"/>
          <p:cNvSpPr txBox="1">
            <a:spLocks noChangeArrowheads="1"/>
          </p:cNvSpPr>
          <p:nvPr/>
        </p:nvSpPr>
        <p:spPr bwMode="auto">
          <a:xfrm>
            <a:off x="2700338" y="2708275"/>
            <a:ext cx="3744912" cy="1843088"/>
          </a:xfrm>
          <a:prstGeom prst="rect">
            <a:avLst/>
          </a:prstGeom>
          <a:solidFill>
            <a:schemeClr val="bg2"/>
          </a:solidFill>
          <a:ln w="76200" cmpd="tri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>
                <a:solidFill>
                  <a:srgbClr val="FF3300"/>
                </a:solidFill>
              </a:rPr>
              <a:t>無限量奉獻？</a:t>
            </a:r>
          </a:p>
          <a:p>
            <a:pPr algn="ctr">
              <a:spcBef>
                <a:spcPct val="50000"/>
              </a:spcBef>
            </a:pPr>
            <a:r>
              <a:rPr lang="zh-TW" altLang="en-US" sz="4400" b="1">
                <a:solidFill>
                  <a:srgbClr val="FF3300"/>
                </a:solidFill>
              </a:rPr>
              <a:t>還有意義嗎？</a:t>
            </a:r>
          </a:p>
        </p:txBody>
      </p:sp>
      <p:pic>
        <p:nvPicPr>
          <p:cNvPr id="13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06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7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7" presetClass="entr" presetSubtype="4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7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0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0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0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70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0696"/>
                </p:tgtEl>
              </p:cMediaNode>
            </p:audio>
          </p:childTnLst>
        </p:cTn>
      </p:par>
    </p:tnLst>
    <p:bldLst>
      <p:bldP spid="370690" grpId="0" autoUpdateAnimBg="0"/>
      <p:bldP spid="370697" grpId="0" animBg="1" autoUpdateAnimBg="0"/>
      <p:bldP spid="370698" grpId="0" animBg="1" autoUpdateAnimBg="0"/>
      <p:bldP spid="370699" grpId="0" animBg="1"/>
      <p:bldP spid="370700" grpId="0" animBg="1" autoUpdateAnimBg="0"/>
      <p:bldP spid="370701" grpId="0" animBg="1" autoUpdateAnimBg="0"/>
      <p:bldP spid="37070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83" name="Picture 7" descr="齊來講初夜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lum bright="-12000" contrast="18000"/>
          </a:blip>
          <a:stretch>
            <a:fillRect/>
          </a:stretch>
        </p:blipFill>
        <p:spPr>
          <a:xfrm>
            <a:off x="395536" y="1935607"/>
            <a:ext cx="2383536" cy="3755136"/>
          </a:xfrm>
          <a:noFill/>
          <a:ln/>
        </p:spPr>
      </p:pic>
      <p:pic>
        <p:nvPicPr>
          <p:cNvPr id="408581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08585" name="Text Box 9"/>
          <p:cNvSpPr txBox="1">
            <a:spLocks noChangeArrowheads="1"/>
          </p:cNvSpPr>
          <p:nvPr/>
        </p:nvSpPr>
        <p:spPr bwMode="auto">
          <a:xfrm>
            <a:off x="395288" y="1916113"/>
            <a:ext cx="4033837" cy="1189037"/>
          </a:xfrm>
          <a:prstGeom prst="rect">
            <a:avLst/>
          </a:prstGeom>
          <a:solidFill>
            <a:srgbClr val="7B46D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7200"/>
              <a:t>Attention!</a:t>
            </a:r>
          </a:p>
        </p:txBody>
      </p:sp>
      <p:sp>
        <p:nvSpPr>
          <p:cNvPr id="408586" name="Text Box 10"/>
          <p:cNvSpPr txBox="1">
            <a:spLocks noChangeArrowheads="1"/>
          </p:cNvSpPr>
          <p:nvPr/>
        </p:nvSpPr>
        <p:spPr bwMode="auto">
          <a:xfrm>
            <a:off x="4724400" y="1905000"/>
            <a:ext cx="3744913" cy="1446550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400" b="1" dirty="0"/>
              <a:t>性 </a:t>
            </a:r>
            <a:r>
              <a:rPr lang="zh-TW" altLang="en-US" sz="4400" b="1" dirty="0" smtClean="0"/>
              <a:t>：</a:t>
            </a:r>
            <a:r>
              <a:rPr lang="zh-TW" altLang="en-US" sz="4400" b="1" dirty="0" smtClean="0">
                <a:solidFill>
                  <a:srgbClr val="FFFF00"/>
                </a:solidFill>
              </a:rPr>
              <a:t>不單</a:t>
            </a:r>
            <a:r>
              <a:rPr lang="zh-TW" altLang="en-US" sz="4400" b="1" dirty="0">
                <a:solidFill>
                  <a:srgbClr val="FFFF00"/>
                </a:solidFill>
              </a:rPr>
              <a:t>止是身體的事！</a:t>
            </a:r>
          </a:p>
        </p:txBody>
      </p:sp>
      <p:sp>
        <p:nvSpPr>
          <p:cNvPr id="408588" name="Text Box 12"/>
          <p:cNvSpPr txBox="1">
            <a:spLocks noChangeArrowheads="1"/>
          </p:cNvSpPr>
          <p:nvPr/>
        </p:nvSpPr>
        <p:spPr bwMode="auto">
          <a:xfrm>
            <a:off x="1676400" y="3505200"/>
            <a:ext cx="5616575" cy="701675"/>
          </a:xfrm>
          <a:prstGeom prst="rect">
            <a:avLst/>
          </a:prstGeom>
          <a:solidFill>
            <a:srgbClr val="3E3A5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兩批少女作比較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  <p:sp>
        <p:nvSpPr>
          <p:cNvPr id="408589" name="Text Box 13"/>
          <p:cNvSpPr txBox="1">
            <a:spLocks noChangeArrowheads="1"/>
          </p:cNvSpPr>
          <p:nvPr/>
        </p:nvSpPr>
        <p:spPr bwMode="auto">
          <a:xfrm>
            <a:off x="2514600" y="4419600"/>
            <a:ext cx="4032250" cy="701675"/>
          </a:xfrm>
          <a:prstGeom prst="rect">
            <a:avLst/>
          </a:prstGeom>
          <a:solidFill>
            <a:srgbClr val="3E3A5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發展大為不同</a:t>
            </a:r>
          </a:p>
        </p:txBody>
      </p:sp>
      <p:sp>
        <p:nvSpPr>
          <p:cNvPr id="408590" name="Text Box 14"/>
          <p:cNvSpPr txBox="1">
            <a:spLocks noChangeArrowheads="1"/>
          </p:cNvSpPr>
          <p:nvPr/>
        </p:nvSpPr>
        <p:spPr bwMode="auto">
          <a:xfrm>
            <a:off x="228600" y="5334000"/>
            <a:ext cx="8748713" cy="701675"/>
          </a:xfrm>
          <a:prstGeom prst="rect">
            <a:avLst/>
          </a:prstGeom>
          <a:solidFill>
            <a:srgbClr val="3E3A5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性：與自尊心、自我形象有密切關係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01752" y="509808"/>
            <a:ext cx="8534400" cy="75895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我覺得佢係我一生最愛既人，點解唔可以全然奉獻畀佢呢？</a:t>
            </a:r>
            <a:endParaRPr kumimoji="0" lang="zh-TW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7" descr="sofortal_orange_yell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2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8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08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0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0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8581"/>
                </p:tgtEl>
              </p:cMediaNode>
            </p:audio>
          </p:childTnLst>
        </p:cTn>
      </p:par>
    </p:tnLst>
    <p:bldLst>
      <p:bldP spid="408585" grpId="0" animBg="1" autoUpdateAnimBg="0"/>
      <p:bldP spid="408586" grpId="0" animBg="1" autoUpdateAnimBg="0"/>
      <p:bldP spid="408588" grpId="0" animBg="1" autoUpdateAnimBg="0"/>
      <p:bldP spid="408589" grpId="0" animBg="1" autoUpdateAnimBg="0"/>
      <p:bldP spid="408590" grpId="0" animBg="1" autoUpdateAnimBg="0"/>
      <p:bldP spid="1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365792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zh-TW" altLang="en-US" sz="3000" b="1" dirty="0" smtClean="0">
                <a:solidFill>
                  <a:srgbClr val="FFC000"/>
                </a:solidFill>
              </a:rPr>
              <a:t>擔心</a:t>
            </a:r>
            <a:r>
              <a:rPr lang="zh-TW" altLang="en-US" sz="3000" b="1" dirty="0">
                <a:solidFill>
                  <a:srgbClr val="FFC000"/>
                </a:solidFill>
              </a:rPr>
              <a:t>？戴套咪搞掂囉，蠢！</a:t>
            </a:r>
            <a:br>
              <a:rPr lang="zh-TW" altLang="en-US" sz="3000" b="1" dirty="0">
                <a:solidFill>
                  <a:srgbClr val="FFC000"/>
                </a:solidFill>
              </a:rPr>
            </a:br>
            <a:r>
              <a:rPr lang="zh-TW" altLang="en-US" sz="3000" b="1" dirty="0">
                <a:solidFill>
                  <a:srgbClr val="FFC000"/>
                </a:solidFill>
              </a:rPr>
              <a:t>大肚？落左佢囉，後生細女好快好番！</a:t>
            </a:r>
          </a:p>
        </p:txBody>
      </p:sp>
      <p:pic>
        <p:nvPicPr>
          <p:cNvPr id="372763" name="Picture 27" descr="快周刊_217p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341962" y="4283821"/>
            <a:ext cx="8423564" cy="1953491"/>
          </a:xfrm>
          <a:noFill/>
          <a:ln/>
        </p:spPr>
      </p:pic>
      <p:pic>
        <p:nvPicPr>
          <p:cNvPr id="372748" name="Picture 12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72750" name="Text Box 14"/>
          <p:cNvSpPr txBox="1">
            <a:spLocks noChangeArrowheads="1"/>
          </p:cNvSpPr>
          <p:nvPr/>
        </p:nvSpPr>
        <p:spPr bwMode="auto">
          <a:xfrm>
            <a:off x="755650" y="1773238"/>
            <a:ext cx="7488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72752" name="Text Box 16"/>
          <p:cNvSpPr txBox="1">
            <a:spLocks noChangeArrowheads="1"/>
          </p:cNvSpPr>
          <p:nvPr/>
        </p:nvSpPr>
        <p:spPr bwMode="auto">
          <a:xfrm>
            <a:off x="539750" y="1844675"/>
            <a:ext cx="7632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72754" name="Text Box 18"/>
          <p:cNvSpPr txBox="1">
            <a:spLocks noChangeArrowheads="1"/>
          </p:cNvSpPr>
          <p:nvPr/>
        </p:nvSpPr>
        <p:spPr bwMode="auto">
          <a:xfrm>
            <a:off x="755650" y="1773238"/>
            <a:ext cx="7345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/>
              <a:t>避孕套：流行的避孕方法</a:t>
            </a:r>
          </a:p>
        </p:txBody>
      </p:sp>
      <p:sp>
        <p:nvSpPr>
          <p:cNvPr id="372755" name="Text Box 19"/>
          <p:cNvSpPr txBox="1">
            <a:spLocks noChangeArrowheads="1"/>
          </p:cNvSpPr>
          <p:nvPr/>
        </p:nvSpPr>
        <p:spPr bwMode="auto">
          <a:xfrm>
            <a:off x="755650" y="2565400"/>
            <a:ext cx="4967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/>
              <a:t>但效果並非百分百</a:t>
            </a:r>
          </a:p>
        </p:txBody>
      </p:sp>
      <p:sp>
        <p:nvSpPr>
          <p:cNvPr id="372756" name="Text Box 20"/>
          <p:cNvSpPr txBox="1">
            <a:spLocks noChangeArrowheads="1"/>
          </p:cNvSpPr>
          <p:nvPr/>
        </p:nvSpPr>
        <p:spPr bwMode="auto">
          <a:xfrm>
            <a:off x="755650" y="3429000"/>
            <a:ext cx="698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/>
              <a:t>青少年的失敗率，可以超過一成</a:t>
            </a:r>
          </a:p>
        </p:txBody>
      </p:sp>
      <p:sp>
        <p:nvSpPr>
          <p:cNvPr id="372757" name="Text Box 21"/>
          <p:cNvSpPr txBox="1">
            <a:spLocks noChangeArrowheads="1"/>
          </p:cNvSpPr>
          <p:nvPr/>
        </p:nvSpPr>
        <p:spPr bwMode="auto">
          <a:xfrm>
            <a:off x="6227763" y="1844675"/>
            <a:ext cx="2665412" cy="1323439"/>
          </a:xfrm>
          <a:prstGeom prst="rect">
            <a:avLst/>
          </a:prstGeom>
          <a:solidFill>
            <a:srgbClr val="3E3A5C"/>
          </a:solidFill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chemeClr val="bg1"/>
                </a:solidFill>
              </a:rPr>
              <a:t>使用方法不正確</a:t>
            </a:r>
          </a:p>
        </p:txBody>
      </p:sp>
      <p:sp>
        <p:nvSpPr>
          <p:cNvPr id="372758" name="Text Box 22"/>
          <p:cNvSpPr txBox="1">
            <a:spLocks noChangeArrowheads="1"/>
          </p:cNvSpPr>
          <p:nvPr/>
        </p:nvSpPr>
        <p:spPr bwMode="auto">
          <a:xfrm>
            <a:off x="539750" y="2205038"/>
            <a:ext cx="3887788" cy="771525"/>
          </a:xfrm>
          <a:prstGeom prst="rect">
            <a:avLst/>
          </a:prstGeom>
          <a:solidFill>
            <a:srgbClr val="3E3A5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i="1" dirty="0">
                <a:solidFill>
                  <a:schemeClr val="bg1"/>
                </a:solidFill>
              </a:rPr>
              <a:t>兩個更安全？</a:t>
            </a:r>
          </a:p>
        </p:txBody>
      </p:sp>
      <p:sp>
        <p:nvSpPr>
          <p:cNvPr id="372759" name="Text Box 23"/>
          <p:cNvSpPr txBox="1">
            <a:spLocks noChangeArrowheads="1"/>
          </p:cNvSpPr>
          <p:nvPr/>
        </p:nvSpPr>
        <p:spPr bwMode="auto">
          <a:xfrm>
            <a:off x="539750" y="3573463"/>
            <a:ext cx="3816350" cy="771525"/>
          </a:xfrm>
          <a:prstGeom prst="rect">
            <a:avLst/>
          </a:prstGeom>
          <a:solidFill>
            <a:srgbClr val="3E3A5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i="1" dirty="0">
                <a:solidFill>
                  <a:schemeClr val="bg1"/>
                </a:solidFill>
              </a:rPr>
              <a:t>不會過期？</a:t>
            </a:r>
          </a:p>
        </p:txBody>
      </p:sp>
      <p:sp>
        <p:nvSpPr>
          <p:cNvPr id="372760" name="Text Box 24"/>
          <p:cNvSpPr txBox="1">
            <a:spLocks noChangeArrowheads="1"/>
          </p:cNvSpPr>
          <p:nvPr/>
        </p:nvSpPr>
        <p:spPr bwMode="auto">
          <a:xfrm>
            <a:off x="4716463" y="2276475"/>
            <a:ext cx="1152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000" b="1"/>
              <a:t>NO</a:t>
            </a:r>
          </a:p>
        </p:txBody>
      </p:sp>
      <p:sp>
        <p:nvSpPr>
          <p:cNvPr id="372761" name="Text Box 25"/>
          <p:cNvSpPr txBox="1">
            <a:spLocks noChangeArrowheads="1"/>
          </p:cNvSpPr>
          <p:nvPr/>
        </p:nvSpPr>
        <p:spPr bwMode="auto">
          <a:xfrm>
            <a:off x="5580112" y="2924944"/>
            <a:ext cx="1079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4000" b="1" dirty="0"/>
              <a:t>NO</a:t>
            </a:r>
          </a:p>
        </p:txBody>
      </p:sp>
      <p:sp>
        <p:nvSpPr>
          <p:cNvPr id="372762" name="Text Box 26"/>
          <p:cNvSpPr txBox="1">
            <a:spLocks noChangeArrowheads="1"/>
          </p:cNvSpPr>
          <p:nvPr/>
        </p:nvSpPr>
        <p:spPr bwMode="auto">
          <a:xfrm>
            <a:off x="6804025" y="3716338"/>
            <a:ext cx="1150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000" b="1"/>
              <a:t>NO</a:t>
            </a:r>
          </a:p>
        </p:txBody>
      </p:sp>
      <p:pic>
        <p:nvPicPr>
          <p:cNvPr id="18" name="Picture 7" descr="sofortal_orange_ye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44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2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7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6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2748"/>
                </p:tgtEl>
              </p:cMediaNode>
            </p:audio>
          </p:childTnLst>
        </p:cTn>
      </p:par>
    </p:tnLst>
    <p:bldLst>
      <p:bldP spid="372738" grpId="0" autoUpdateAnimBg="0"/>
      <p:bldP spid="372754" grpId="0" autoUpdateAnimBg="0"/>
      <p:bldP spid="372755" grpId="0" autoUpdateAnimBg="0"/>
      <p:bldP spid="372756" grpId="0" autoUpdateAnimBg="0"/>
      <p:bldP spid="372757" grpId="0" animBg="1" autoUpdateAnimBg="0"/>
      <p:bldP spid="372758" grpId="0" animBg="1" autoUpdateAnimBg="0"/>
      <p:bldP spid="372759" grpId="0" animBg="1" autoUpdateAnimBg="0"/>
      <p:bldP spid="372760" grpId="0" autoUpdateAnimBg="0"/>
      <p:bldP spid="372761" grpId="0" autoUpdateAnimBg="0"/>
      <p:bldP spid="37276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65792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zh-TW" altLang="en-US" sz="3000" b="1" dirty="0" smtClean="0">
                <a:solidFill>
                  <a:srgbClr val="FFC000"/>
                </a:solidFill>
              </a:rPr>
              <a:t>擔心</a:t>
            </a:r>
            <a:r>
              <a:rPr lang="zh-TW" altLang="en-US" sz="3000" b="1" dirty="0">
                <a:solidFill>
                  <a:srgbClr val="FFC000"/>
                </a:solidFill>
              </a:rPr>
              <a:t>？戴套咪搞掂囉，蠢！</a:t>
            </a:r>
            <a:br>
              <a:rPr lang="zh-TW" altLang="en-US" sz="3000" b="1" dirty="0">
                <a:solidFill>
                  <a:srgbClr val="FFC000"/>
                </a:solidFill>
              </a:rPr>
            </a:br>
            <a:r>
              <a:rPr lang="zh-TW" altLang="en-US" sz="3000" b="1" dirty="0">
                <a:solidFill>
                  <a:srgbClr val="FFC000"/>
                </a:solidFill>
              </a:rPr>
              <a:t>大肚？落左佢囉，後生細女好快好番！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17796" name="Text Box 4"/>
          <p:cNvSpPr txBox="1">
            <a:spLocks noChangeArrowheads="1"/>
          </p:cNvSpPr>
          <p:nvPr/>
        </p:nvSpPr>
        <p:spPr bwMode="auto">
          <a:xfrm>
            <a:off x="5940176" y="1628775"/>
            <a:ext cx="2808288" cy="838200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400" b="1"/>
              <a:t>3 </a:t>
            </a:r>
            <a:r>
              <a:rPr lang="zh-TW" altLang="en-US" sz="4400" b="1"/>
              <a:t>次以內</a:t>
            </a: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359742" y="2734816"/>
            <a:ext cx="3132138" cy="838200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/>
              <a:t>就冇問題？</a:t>
            </a:r>
          </a:p>
        </p:txBody>
      </p:sp>
      <p:sp>
        <p:nvSpPr>
          <p:cNvPr id="417798" name="Text Box 6"/>
          <p:cNvSpPr txBox="1">
            <a:spLocks noChangeArrowheads="1"/>
          </p:cNvSpPr>
          <p:nvPr/>
        </p:nvSpPr>
        <p:spPr bwMode="auto">
          <a:xfrm>
            <a:off x="1331913" y="1914277"/>
            <a:ext cx="6264275" cy="1082675"/>
          </a:xfrm>
          <a:prstGeom prst="rect">
            <a:avLst/>
          </a:prstGeom>
          <a:noFill/>
          <a:ln w="76200" cmpd="tri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6000" b="1" dirty="0">
                <a:solidFill>
                  <a:srgbClr val="FFFF00"/>
                </a:solidFill>
              </a:rPr>
              <a:t>墮胎的危險性</a:t>
            </a:r>
            <a:r>
              <a:rPr lang="en-US" altLang="zh-TW" sz="6000" b="1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323850" y="4653136"/>
            <a:ext cx="8459788" cy="861774"/>
          </a:xfrm>
          <a:prstGeom prst="rect">
            <a:avLst/>
          </a:prstGeom>
          <a:noFill/>
          <a:ln w="76200" cmpd="tri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5000" b="1" i="1" dirty="0"/>
              <a:t>下體出血、不能再懷孕、死亡</a:t>
            </a:r>
          </a:p>
        </p:txBody>
      </p:sp>
      <p:pic>
        <p:nvPicPr>
          <p:cNvPr id="417800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17801" name="Text Box 9"/>
          <p:cNvSpPr txBox="1">
            <a:spLocks noChangeArrowheads="1"/>
          </p:cNvSpPr>
          <p:nvPr/>
        </p:nvSpPr>
        <p:spPr bwMode="auto">
          <a:xfrm>
            <a:off x="2124075" y="3257029"/>
            <a:ext cx="4824413" cy="1108075"/>
          </a:xfrm>
          <a:prstGeom prst="rect">
            <a:avLst/>
          </a:prstGeom>
          <a:solidFill>
            <a:srgbClr val="3E3A5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600" dirty="0">
                <a:solidFill>
                  <a:schemeClr val="bg1"/>
                </a:solidFill>
              </a:rPr>
              <a:t>心靈創傷</a:t>
            </a:r>
          </a:p>
        </p:txBody>
      </p:sp>
      <p:pic>
        <p:nvPicPr>
          <p:cNvPr id="12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78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7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7800"/>
                </p:tgtEl>
              </p:cMediaNode>
            </p:audio>
          </p:childTnLst>
        </p:cTn>
      </p:par>
    </p:tnLst>
    <p:bldLst>
      <p:bldP spid="417796" grpId="0" animBg="1" autoUpdateAnimBg="0"/>
      <p:bldP spid="417797" grpId="0" animBg="1" autoUpdateAnimBg="0"/>
      <p:bldP spid="417798" grpId="0" animBg="1" autoUpdateAnimBg="0"/>
      <p:bldP spid="417799" grpId="0" animBg="1" autoUpdateAnimBg="0"/>
      <p:bldP spid="417801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365792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zh-TW" altLang="en-US" sz="3000" b="1" dirty="0" smtClean="0">
                <a:solidFill>
                  <a:srgbClr val="FFC000"/>
                </a:solidFill>
              </a:rPr>
              <a:t>擔心</a:t>
            </a:r>
            <a:r>
              <a:rPr lang="zh-TW" altLang="en-US" sz="3000" b="1" dirty="0">
                <a:solidFill>
                  <a:srgbClr val="FFC000"/>
                </a:solidFill>
              </a:rPr>
              <a:t>？戴套咪搞掂囉，蠢！</a:t>
            </a:r>
            <a:br>
              <a:rPr lang="zh-TW" altLang="en-US" sz="3000" b="1" dirty="0">
                <a:solidFill>
                  <a:srgbClr val="FFC000"/>
                </a:solidFill>
              </a:rPr>
            </a:br>
            <a:r>
              <a:rPr lang="zh-TW" altLang="en-US" sz="3000" b="1" dirty="0">
                <a:solidFill>
                  <a:srgbClr val="FFC000"/>
                </a:solidFill>
              </a:rPr>
              <a:t>大肚？落左佢囉，後生細女好快好番！</a:t>
            </a:r>
          </a:p>
        </p:txBody>
      </p:sp>
      <p:pic>
        <p:nvPicPr>
          <p:cNvPr id="424963" name="Picture 3" descr="condom">
            <a:hlinkClick r:id="rId4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7452320" y="1484784"/>
            <a:ext cx="1422400" cy="1346200"/>
          </a:xfrm>
          <a:ln/>
        </p:spPr>
      </p:pic>
      <p:sp>
        <p:nvSpPr>
          <p:cNvPr id="15" name="內容版面配置區 14"/>
          <p:cNvSpPr>
            <a:spLocks noGrp="1"/>
          </p:cNvSpPr>
          <p:nvPr>
            <p:ph sz="half" idx="4294967295"/>
          </p:nvPr>
        </p:nvSpPr>
        <p:spPr>
          <a:xfrm>
            <a:off x="323528" y="1627782"/>
            <a:ext cx="8496943" cy="468153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b="1" dirty="0" smtClean="0"/>
              <a:t>安全套 </a:t>
            </a:r>
            <a:r>
              <a:rPr lang="zh-TW" altLang="en-US" sz="2800" b="1" dirty="0" smtClean="0">
                <a:sym typeface="Wingdings" pitchFamily="2" charset="2"/>
              </a:rPr>
              <a:t></a:t>
            </a:r>
            <a:r>
              <a:rPr lang="zh-TW" altLang="en-US" sz="2800" b="1" dirty="0" smtClean="0">
                <a:solidFill>
                  <a:srgbClr val="FF3300"/>
                </a:solidFill>
                <a:sym typeface="Wingdings" pitchFamily="2" charset="2"/>
              </a:rPr>
              <a:t>原意是避孕，並非防止性病與愛滋病</a:t>
            </a:r>
            <a:endParaRPr lang="en-US" altLang="zh-TW" sz="28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endParaRPr lang="en-US" altLang="zh-TW" sz="28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r>
              <a:rPr lang="zh-TW" altLang="en-US" sz="2800" b="1" dirty="0" smtClean="0"/>
              <a:t>小孔 </a:t>
            </a:r>
            <a:r>
              <a:rPr lang="zh-TW" altLang="en-US" sz="2800" b="1" dirty="0" smtClean="0">
                <a:sym typeface="Wingdings" pitchFamily="2" charset="2"/>
              </a:rPr>
              <a:t> </a:t>
            </a:r>
            <a:r>
              <a:rPr lang="zh-TW" altLang="en-US" sz="2800" b="1" dirty="0" smtClean="0">
                <a:solidFill>
                  <a:srgbClr val="FF3300"/>
                </a:solidFill>
                <a:sym typeface="Wingdings" pitchFamily="2" charset="2"/>
              </a:rPr>
              <a:t>可阻隔精子</a:t>
            </a:r>
            <a:endParaRPr lang="en-US" altLang="zh-TW" sz="28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endParaRPr lang="en-US" altLang="zh-TW" sz="28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r>
              <a:rPr lang="zh-TW" altLang="en-US" sz="2800" b="1" dirty="0" smtClean="0"/>
              <a:t>但愛滋病病毒 </a:t>
            </a:r>
            <a:r>
              <a:rPr lang="zh-TW" altLang="en-US" sz="2800" b="1" dirty="0" smtClean="0">
                <a:sym typeface="Wingdings" pitchFamily="2" charset="2"/>
              </a:rPr>
              <a:t> </a:t>
            </a:r>
            <a:r>
              <a:rPr lang="zh-TW" altLang="en-US" sz="2800" b="1" dirty="0" smtClean="0">
                <a:solidFill>
                  <a:srgbClr val="FF3300"/>
                </a:solidFill>
                <a:sym typeface="Wingdings" pitchFamily="2" charset="2"/>
              </a:rPr>
              <a:t>可比精子細小超過</a:t>
            </a:r>
            <a:r>
              <a:rPr lang="en-US" altLang="zh-TW" sz="2800" b="1" dirty="0" smtClean="0">
                <a:solidFill>
                  <a:srgbClr val="FF3300"/>
                </a:solidFill>
                <a:sym typeface="Wingdings" pitchFamily="2" charset="2"/>
              </a:rPr>
              <a:t>20</a:t>
            </a:r>
            <a:r>
              <a:rPr lang="zh-TW" altLang="en-US" sz="2800" b="1" dirty="0" smtClean="0">
                <a:solidFill>
                  <a:srgbClr val="FF3300"/>
                </a:solidFill>
                <a:sym typeface="Wingdings" pitchFamily="2" charset="2"/>
              </a:rPr>
              <a:t>倍</a:t>
            </a:r>
            <a:endParaRPr lang="en-US" altLang="zh-TW" sz="28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endParaRPr lang="en-US" altLang="zh-TW" sz="28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r>
              <a:rPr lang="en-US" altLang="zh-TW" sz="2800" b="1" dirty="0" smtClean="0"/>
              <a:t>1991</a:t>
            </a:r>
            <a:r>
              <a:rPr lang="zh-TW" altLang="en-US" sz="2800" b="1" dirty="0" smtClean="0"/>
              <a:t>年華盛頓會議，</a:t>
            </a:r>
            <a:r>
              <a:rPr lang="en-US" altLang="zh-TW" sz="2800" b="1" dirty="0" smtClean="0"/>
              <a:t>800</a:t>
            </a:r>
            <a:r>
              <a:rPr lang="zh-TW" altLang="en-US" sz="2800" b="1" dirty="0" smtClean="0"/>
              <a:t>名性學家</a:t>
            </a:r>
            <a:r>
              <a:rPr lang="zh-TW" altLang="en-US" sz="2800" b="1" dirty="0" smtClean="0">
                <a:sym typeface="Wingdings" pitchFamily="2" charset="2"/>
              </a:rPr>
              <a:t></a:t>
            </a:r>
            <a:r>
              <a:rPr lang="zh-TW" altLang="en-US" sz="2800" b="1" dirty="0" smtClean="0">
                <a:solidFill>
                  <a:srgbClr val="FF3300"/>
                </a:solidFill>
                <a:sym typeface="Wingdings" pitchFamily="2" charset="2"/>
              </a:rPr>
              <a:t>無一贊同安全套可完全防止愛滋病</a:t>
            </a:r>
            <a:endParaRPr lang="en-US" altLang="zh-TW" sz="28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endParaRPr lang="en-US" altLang="zh-TW" sz="28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r>
              <a:rPr lang="zh-TW" altLang="en-US" sz="2800" b="1" dirty="0" smtClean="0"/>
              <a:t>有些性病的感染範圍 </a:t>
            </a:r>
            <a:r>
              <a:rPr lang="zh-TW" altLang="en-US" sz="2800" b="1" dirty="0" smtClean="0">
                <a:sym typeface="Wingdings" pitchFamily="2" charset="2"/>
              </a:rPr>
              <a:t> </a:t>
            </a:r>
            <a:r>
              <a:rPr lang="zh-TW" altLang="en-US" sz="2800" b="1" dirty="0" smtClean="0">
                <a:solidFill>
                  <a:srgbClr val="FF3300"/>
                </a:solidFill>
                <a:sym typeface="Wingdings" pitchFamily="2" charset="2"/>
              </a:rPr>
              <a:t>可達陰莖以外</a:t>
            </a:r>
            <a:endParaRPr lang="zh-TW" altLang="en-US" sz="2800" b="1" dirty="0" smtClean="0">
              <a:solidFill>
                <a:srgbClr val="FF3300"/>
              </a:solidFill>
            </a:endParaRPr>
          </a:p>
          <a:p>
            <a:endParaRPr lang="zh-TW" altLang="en-US" sz="2800" b="1" dirty="0" smtClean="0">
              <a:solidFill>
                <a:srgbClr val="FF3300"/>
              </a:solidFill>
            </a:endParaRPr>
          </a:p>
          <a:p>
            <a:endParaRPr lang="zh-TW" altLang="en-US" sz="2800" b="1" dirty="0" smtClean="0">
              <a:solidFill>
                <a:srgbClr val="FF3300"/>
              </a:solidFill>
            </a:endParaRPr>
          </a:p>
          <a:p>
            <a:endParaRPr lang="zh-TW" altLang="en-US" sz="28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endParaRPr lang="zh-TW" altLang="en-US" dirty="0"/>
          </a:p>
        </p:txBody>
      </p:sp>
      <p:sp>
        <p:nvSpPr>
          <p:cNvPr id="424968" name="Text Box 8"/>
          <p:cNvSpPr txBox="1">
            <a:spLocks noChangeArrowheads="1"/>
          </p:cNvSpPr>
          <p:nvPr/>
        </p:nvSpPr>
        <p:spPr bwMode="auto">
          <a:xfrm>
            <a:off x="1042988" y="5084763"/>
            <a:ext cx="6048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pic>
        <p:nvPicPr>
          <p:cNvPr id="424979" name="Picture 1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14" name="Picture 7" descr="sofortal_orange_ye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49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497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40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239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920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/>
              <a:t>聯合國</a:t>
            </a:r>
            <a:r>
              <a:rPr lang="en-US" altLang="zh-TW" sz="3200" b="1"/>
              <a:t>2002</a:t>
            </a:r>
            <a:r>
              <a:rPr lang="zh-TW" altLang="en-US" sz="3200" b="1"/>
              <a:t>年報告摘要：過去單單提倡安全套 </a:t>
            </a:r>
            <a:r>
              <a:rPr lang="zh-TW" altLang="en-US" sz="3200" b="1">
                <a:sym typeface="Wingdings" pitchFamily="2" charset="2"/>
              </a:rPr>
              <a:t> 失敗</a:t>
            </a:r>
            <a:endParaRPr lang="zh-TW" altLang="en-US" sz="3200" b="1"/>
          </a:p>
        </p:txBody>
      </p:sp>
      <p:sp>
        <p:nvSpPr>
          <p:cNvPr id="423942" name="Text Box 6"/>
          <p:cNvSpPr txBox="1">
            <a:spLocks noChangeArrowheads="1"/>
          </p:cNvSpPr>
          <p:nvPr/>
        </p:nvSpPr>
        <p:spPr bwMode="auto">
          <a:xfrm>
            <a:off x="468313" y="1700213"/>
            <a:ext cx="8135937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/>
              <a:t>國際計劃親子聯合會，聯合國人口基金會：</a:t>
            </a:r>
          </a:p>
          <a:p>
            <a:pPr algn="ctr">
              <a:spcBef>
                <a:spcPct val="50000"/>
              </a:spcBef>
            </a:pPr>
            <a:r>
              <a:rPr lang="zh-TW" altLang="en-US" sz="3600" b="1" dirty="0"/>
              <a:t>只有 </a:t>
            </a:r>
            <a:r>
              <a:rPr lang="en-US" altLang="zh-TW" sz="3600" b="1" dirty="0">
                <a:solidFill>
                  <a:srgbClr val="FF3300"/>
                </a:solidFill>
              </a:rPr>
              <a:t>1)</a:t>
            </a:r>
            <a:r>
              <a:rPr lang="en-US" altLang="zh-TW" sz="3600" b="1" dirty="0"/>
              <a:t> </a:t>
            </a:r>
            <a:r>
              <a:rPr lang="zh-TW" altLang="en-US" sz="3600" b="1" dirty="0">
                <a:solidFill>
                  <a:srgbClr val="FFC000"/>
                </a:solidFill>
              </a:rPr>
              <a:t>固定一夫一妻的性關係</a:t>
            </a:r>
          </a:p>
          <a:p>
            <a:pPr algn="ctr">
              <a:spcBef>
                <a:spcPct val="50000"/>
              </a:spcBef>
            </a:pPr>
            <a:r>
              <a:rPr lang="zh-TW" altLang="en-US" sz="3600" b="1" dirty="0"/>
              <a:t>  </a:t>
            </a:r>
            <a:r>
              <a:rPr lang="en-US" altLang="zh-TW" sz="3600" b="1" dirty="0">
                <a:solidFill>
                  <a:srgbClr val="FF3300"/>
                </a:solidFill>
              </a:rPr>
              <a:t>2)</a:t>
            </a:r>
            <a:r>
              <a:rPr lang="en-US" altLang="zh-TW" sz="3600" b="1" dirty="0"/>
              <a:t> </a:t>
            </a:r>
            <a:r>
              <a:rPr lang="zh-TW" altLang="en-US" sz="3600" b="1" dirty="0">
                <a:solidFill>
                  <a:srgbClr val="FFC000"/>
                </a:solidFill>
              </a:rPr>
              <a:t>婚前不發生性行為</a:t>
            </a:r>
          </a:p>
        </p:txBody>
      </p:sp>
      <p:sp>
        <p:nvSpPr>
          <p:cNvPr id="423943" name="AutoShape 7"/>
          <p:cNvSpPr>
            <a:spLocks noChangeArrowheads="1"/>
          </p:cNvSpPr>
          <p:nvPr/>
        </p:nvSpPr>
        <p:spPr bwMode="auto">
          <a:xfrm>
            <a:off x="3924299" y="4300835"/>
            <a:ext cx="1223963" cy="9366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423944" name="Text Box 8"/>
          <p:cNvSpPr txBox="1">
            <a:spLocks noChangeArrowheads="1"/>
          </p:cNvSpPr>
          <p:nvPr/>
        </p:nvSpPr>
        <p:spPr bwMode="auto">
          <a:xfrm>
            <a:off x="1547811" y="5445224"/>
            <a:ext cx="5976938" cy="698500"/>
          </a:xfrm>
          <a:prstGeom prst="rect">
            <a:avLst/>
          </a:prstGeom>
          <a:noFill/>
          <a:ln w="57150" cmpd="thickThin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/>
              <a:t>真正控制愛滋病蔓延</a:t>
            </a:r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7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3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2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3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3940"/>
                </p:tgtEl>
              </p:cMediaNode>
            </p:audio>
          </p:childTnLst>
        </p:cTn>
      </p:par>
    </p:tnLst>
    <p:bldLst>
      <p:bldP spid="423941" grpId="0"/>
      <p:bldP spid="423942" grpId="0"/>
      <p:bldP spid="423943" grpId="0" animBg="1"/>
      <p:bldP spid="4239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3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21894" name="Text Box 6"/>
          <p:cNvSpPr txBox="1">
            <a:spLocks noChangeArrowheads="1"/>
          </p:cNvSpPr>
          <p:nvPr/>
        </p:nvSpPr>
        <p:spPr bwMode="auto">
          <a:xfrm>
            <a:off x="2987675" y="333375"/>
            <a:ext cx="3529013" cy="533400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/>
              <a:t>烏干達</a:t>
            </a:r>
          </a:p>
        </p:txBody>
      </p:sp>
      <p:sp>
        <p:nvSpPr>
          <p:cNvPr id="421895" name="Text Box 7"/>
          <p:cNvSpPr txBox="1">
            <a:spLocks noChangeArrowheads="1"/>
          </p:cNvSpPr>
          <p:nvPr/>
        </p:nvSpPr>
        <p:spPr bwMode="auto">
          <a:xfrm>
            <a:off x="2268538" y="981075"/>
            <a:ext cx="4968875" cy="533400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/>
              <a:t>A B C </a:t>
            </a:r>
            <a:r>
              <a:rPr lang="zh-TW" altLang="en-US" sz="2400" b="1"/>
              <a:t>性教育</a:t>
            </a:r>
          </a:p>
        </p:txBody>
      </p:sp>
      <p:sp>
        <p:nvSpPr>
          <p:cNvPr id="421896" name="Text Box 8"/>
          <p:cNvSpPr txBox="1">
            <a:spLocks noChangeArrowheads="1"/>
          </p:cNvSpPr>
          <p:nvPr/>
        </p:nvSpPr>
        <p:spPr bwMode="auto">
          <a:xfrm>
            <a:off x="395288" y="1700213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solidFill>
                  <a:srgbClr val="FFC000"/>
                </a:solidFill>
              </a:rPr>
              <a:t>A </a:t>
            </a:r>
            <a:r>
              <a:rPr lang="en-US" altLang="zh-TW" sz="3200" b="1" dirty="0">
                <a:sym typeface="Wingdings" pitchFamily="2" charset="2"/>
              </a:rPr>
              <a:t> Abstinence, </a:t>
            </a:r>
            <a:r>
              <a:rPr lang="zh-TW" altLang="en-US" sz="3200" b="1" dirty="0">
                <a:solidFill>
                  <a:srgbClr val="FFC000"/>
                </a:solidFill>
                <a:sym typeface="Wingdings" pitchFamily="2" charset="2"/>
              </a:rPr>
              <a:t>婚前不發生性行為</a:t>
            </a:r>
            <a:endParaRPr lang="zh-TW" altLang="en-US" sz="3200" b="1" dirty="0">
              <a:solidFill>
                <a:srgbClr val="FFC000"/>
              </a:solidFill>
            </a:endParaRPr>
          </a:p>
        </p:txBody>
      </p:sp>
      <p:sp>
        <p:nvSpPr>
          <p:cNvPr id="421898" name="Text Box 10"/>
          <p:cNvSpPr txBox="1">
            <a:spLocks noChangeArrowheads="1"/>
          </p:cNvSpPr>
          <p:nvPr/>
        </p:nvSpPr>
        <p:spPr bwMode="auto">
          <a:xfrm>
            <a:off x="323850" y="2565400"/>
            <a:ext cx="8497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421899" name="Text Box 11"/>
          <p:cNvSpPr txBox="1">
            <a:spLocks noChangeArrowheads="1"/>
          </p:cNvSpPr>
          <p:nvPr/>
        </p:nvSpPr>
        <p:spPr bwMode="auto">
          <a:xfrm>
            <a:off x="395288" y="2349500"/>
            <a:ext cx="8207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232150" indent="-3232150">
              <a:spcBef>
                <a:spcPct val="50000"/>
              </a:spcBef>
            </a:pPr>
            <a:r>
              <a:rPr lang="en-US" altLang="zh-TW" sz="3200" b="1" dirty="0">
                <a:solidFill>
                  <a:srgbClr val="FFC000"/>
                </a:solidFill>
              </a:rPr>
              <a:t>B</a:t>
            </a:r>
            <a:r>
              <a:rPr lang="en-US" altLang="zh-TW" sz="3200" b="1" dirty="0">
                <a:solidFill>
                  <a:srgbClr val="FFFF00"/>
                </a:solidFill>
              </a:rPr>
              <a:t> </a:t>
            </a:r>
            <a:r>
              <a:rPr lang="en-US" altLang="zh-TW" sz="3200" b="1" dirty="0">
                <a:sym typeface="Wingdings" pitchFamily="2" charset="2"/>
              </a:rPr>
              <a:t> Be Faithful, </a:t>
            </a:r>
            <a:r>
              <a:rPr lang="zh-TW" altLang="en-US" sz="3200" b="1" dirty="0">
                <a:solidFill>
                  <a:srgbClr val="FFC000"/>
                </a:solidFill>
                <a:sym typeface="Wingdings" pitchFamily="2" charset="2"/>
              </a:rPr>
              <a:t>婚後對伴侶忠誠</a:t>
            </a:r>
            <a:r>
              <a:rPr lang="en-US" altLang="zh-TW" sz="3200" b="1" dirty="0">
                <a:solidFill>
                  <a:srgbClr val="FFC000"/>
                </a:solidFill>
                <a:sym typeface="Wingdings" pitchFamily="2" charset="2"/>
              </a:rPr>
              <a:t>, </a:t>
            </a:r>
            <a:r>
              <a:rPr lang="zh-TW" altLang="en-US" sz="3200" b="1" dirty="0">
                <a:solidFill>
                  <a:srgbClr val="FFC000"/>
                </a:solidFill>
                <a:sym typeface="Wingdings" pitchFamily="2" charset="2"/>
              </a:rPr>
              <a:t>拒絕婚外  性行為</a:t>
            </a:r>
            <a:endParaRPr lang="zh-TW" altLang="en-US" sz="3200" b="1" dirty="0">
              <a:solidFill>
                <a:srgbClr val="FFC000"/>
              </a:solidFill>
            </a:endParaRPr>
          </a:p>
        </p:txBody>
      </p:sp>
      <p:sp>
        <p:nvSpPr>
          <p:cNvPr id="421900" name="Text Box 12"/>
          <p:cNvSpPr txBox="1">
            <a:spLocks noChangeArrowheads="1"/>
          </p:cNvSpPr>
          <p:nvPr/>
        </p:nvSpPr>
        <p:spPr bwMode="auto">
          <a:xfrm>
            <a:off x="395288" y="3429000"/>
            <a:ext cx="84248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solidFill>
                  <a:srgbClr val="FFC000"/>
                </a:solidFill>
              </a:rPr>
              <a:t>C </a:t>
            </a:r>
            <a:r>
              <a:rPr lang="en-US" altLang="zh-TW" sz="3200" b="1" dirty="0">
                <a:sym typeface="Wingdings" pitchFamily="2" charset="2"/>
              </a:rPr>
              <a:t> Condom, </a:t>
            </a:r>
            <a:r>
              <a:rPr lang="zh-TW" altLang="en-US" sz="3200" b="1" dirty="0">
                <a:solidFill>
                  <a:srgbClr val="FFC000"/>
                </a:solidFill>
                <a:sym typeface="Wingdings" pitchFamily="2" charset="2"/>
              </a:rPr>
              <a:t>使用安全套</a:t>
            </a:r>
            <a:endParaRPr lang="zh-TW" altLang="en-US" sz="3200" b="1" dirty="0">
              <a:solidFill>
                <a:srgbClr val="FFC000"/>
              </a:solidFill>
            </a:endParaRPr>
          </a:p>
        </p:txBody>
      </p:sp>
      <p:sp>
        <p:nvSpPr>
          <p:cNvPr id="421901" name="Text Box 13"/>
          <p:cNvSpPr txBox="1">
            <a:spLocks noChangeArrowheads="1"/>
          </p:cNvSpPr>
          <p:nvPr/>
        </p:nvSpPr>
        <p:spPr bwMode="auto">
          <a:xfrm>
            <a:off x="971550" y="4508500"/>
            <a:ext cx="3095625" cy="576263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/>
              <a:t>新增感染數字大減</a:t>
            </a:r>
          </a:p>
        </p:txBody>
      </p:sp>
      <p:sp>
        <p:nvSpPr>
          <p:cNvPr id="421902" name="Text Box 14"/>
          <p:cNvSpPr txBox="1">
            <a:spLocks noChangeArrowheads="1"/>
          </p:cNvSpPr>
          <p:nvPr/>
        </p:nvSpPr>
        <p:spPr bwMode="auto">
          <a:xfrm>
            <a:off x="4932363" y="4149725"/>
            <a:ext cx="2449512" cy="576263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/>
              <a:t>夫婦關係和諧</a:t>
            </a:r>
          </a:p>
        </p:txBody>
      </p:sp>
      <p:sp>
        <p:nvSpPr>
          <p:cNvPr id="421903" name="Text Box 15"/>
          <p:cNvSpPr txBox="1">
            <a:spLocks noChangeArrowheads="1"/>
          </p:cNvSpPr>
          <p:nvPr/>
        </p:nvSpPr>
        <p:spPr bwMode="auto">
          <a:xfrm>
            <a:off x="1547813" y="5661248"/>
            <a:ext cx="1152525" cy="576262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/>
              <a:t>性病</a:t>
            </a:r>
          </a:p>
        </p:txBody>
      </p:sp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3492500" y="5445125"/>
            <a:ext cx="1871663" cy="576263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/>
              <a:t>未婚懷孕</a:t>
            </a:r>
          </a:p>
        </p:txBody>
      </p:sp>
      <p:sp>
        <p:nvSpPr>
          <p:cNvPr id="421905" name="Text Box 17"/>
          <p:cNvSpPr txBox="1">
            <a:spLocks noChangeArrowheads="1"/>
          </p:cNvSpPr>
          <p:nvPr/>
        </p:nvSpPr>
        <p:spPr bwMode="auto">
          <a:xfrm>
            <a:off x="6011863" y="4941888"/>
            <a:ext cx="1008062" cy="576262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/>
              <a:t>墮胎</a:t>
            </a:r>
          </a:p>
        </p:txBody>
      </p:sp>
      <p:pic>
        <p:nvPicPr>
          <p:cNvPr id="16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3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1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1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1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2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2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1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1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1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1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1893"/>
                </p:tgtEl>
              </p:cMediaNode>
            </p:audio>
          </p:childTnLst>
        </p:cTn>
      </p:par>
    </p:tnLst>
    <p:bldLst>
      <p:bldP spid="421894" grpId="1" animBg="1"/>
      <p:bldP spid="421895" grpId="0" animBg="1"/>
      <p:bldP spid="421896" grpId="0"/>
      <p:bldP spid="421899" grpId="0"/>
      <p:bldP spid="421900" grpId="0"/>
      <p:bldP spid="421901" grpId="0" animBg="1"/>
      <p:bldP spid="421902" grpId="0" animBg="1"/>
      <p:bldP spid="421903" grpId="0" animBg="1"/>
      <p:bldP spid="421904" grpId="0" animBg="1"/>
      <p:bldP spid="42190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6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422917" name="Picture 5" descr="Cond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620713"/>
            <a:ext cx="36004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918" name="Line 6"/>
          <p:cNvSpPr>
            <a:spLocks noChangeShapeType="1"/>
          </p:cNvSpPr>
          <p:nvPr/>
        </p:nvSpPr>
        <p:spPr bwMode="auto">
          <a:xfrm rot="5400000" flipV="1">
            <a:off x="3491706" y="4077494"/>
            <a:ext cx="2232025" cy="71438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2919" name="Line 7"/>
          <p:cNvSpPr>
            <a:spLocks noChangeShapeType="1"/>
          </p:cNvSpPr>
          <p:nvPr/>
        </p:nvSpPr>
        <p:spPr bwMode="auto">
          <a:xfrm flipV="1">
            <a:off x="3779838" y="3213100"/>
            <a:ext cx="1584325" cy="1295400"/>
          </a:xfrm>
          <a:prstGeom prst="line">
            <a:avLst/>
          </a:prstGeom>
          <a:noFill/>
          <a:ln w="1905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2920" name="Line 8"/>
          <p:cNvSpPr>
            <a:spLocks noChangeShapeType="1"/>
          </p:cNvSpPr>
          <p:nvPr/>
        </p:nvSpPr>
        <p:spPr bwMode="auto">
          <a:xfrm rot="-199947">
            <a:off x="3851275" y="3213100"/>
            <a:ext cx="1512888" cy="1368425"/>
          </a:xfrm>
          <a:prstGeom prst="line">
            <a:avLst/>
          </a:prstGeom>
          <a:noFill/>
          <a:ln w="1905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2921" name="Text Box 9"/>
          <p:cNvSpPr txBox="1">
            <a:spLocks noChangeArrowheads="1"/>
          </p:cNvSpPr>
          <p:nvPr/>
        </p:nvSpPr>
        <p:spPr bwMode="auto">
          <a:xfrm>
            <a:off x="3635896" y="5301208"/>
            <a:ext cx="2087562" cy="990600"/>
          </a:xfrm>
          <a:prstGeom prst="rect">
            <a:avLst/>
          </a:prstGeom>
          <a:noFill/>
          <a:ln w="76200" cmpd="tri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400" b="1"/>
              <a:t>100%</a:t>
            </a:r>
          </a:p>
        </p:txBody>
      </p:sp>
      <p:pic>
        <p:nvPicPr>
          <p:cNvPr id="10" name="Picture 7" descr="sofortal_orange_yell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2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22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2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2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2916"/>
                </p:tgtEl>
              </p:cMediaNode>
            </p:audio>
          </p:childTnLst>
        </p:cTn>
      </p:par>
    </p:tnLst>
    <p:bldLst>
      <p:bldP spid="422918" grpId="0" animBg="1"/>
      <p:bldP spid="422919" grpId="0" animBg="1"/>
      <p:bldP spid="422920" grpId="0" animBg="1"/>
      <p:bldP spid="4229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6072" y="437800"/>
            <a:ext cx="8534400" cy="758952"/>
          </a:xfrm>
        </p:spPr>
        <p:txBody>
          <a:bodyPr>
            <a:noAutofit/>
          </a:bodyPr>
          <a:lstStyle/>
          <a:p>
            <a:pPr marL="838200" indent="-838200" algn="l"/>
            <a:r>
              <a:rPr lang="zh-TW" altLang="en-US" sz="3000" b="1" dirty="0" smtClean="0">
                <a:solidFill>
                  <a:srgbClr val="FFC000"/>
                </a:solidFill>
              </a:rPr>
              <a:t>大家</a:t>
            </a:r>
            <a:r>
              <a:rPr lang="zh-TW" altLang="en-US" sz="3000" b="1" dirty="0">
                <a:solidFill>
                  <a:srgbClr val="FFC000"/>
                </a:solidFill>
              </a:rPr>
              <a:t>拍左咁耐拖，又唔係玩玩下</a:t>
            </a:r>
            <a:r>
              <a:rPr lang="zh-TW" altLang="en-US" sz="3000" b="1" dirty="0" smtClean="0">
                <a:solidFill>
                  <a:srgbClr val="FFC000"/>
                </a:solidFill>
              </a:rPr>
              <a:t>，</a:t>
            </a:r>
            <a:r>
              <a:rPr lang="en-US" altLang="zh-TW" sz="3000" b="1" dirty="0" smtClean="0">
                <a:solidFill>
                  <a:srgbClr val="FFC000"/>
                </a:solidFill>
              </a:rPr>
              <a:t/>
            </a:r>
            <a:br>
              <a:rPr lang="en-US" altLang="zh-TW" sz="3000" b="1" dirty="0" smtClean="0">
                <a:solidFill>
                  <a:srgbClr val="FFC000"/>
                </a:solidFill>
              </a:rPr>
            </a:br>
            <a:r>
              <a:rPr lang="zh-TW" altLang="en-US" sz="3000" b="1" dirty="0" smtClean="0">
                <a:solidFill>
                  <a:srgbClr val="FFC000"/>
                </a:solidFill>
              </a:rPr>
              <a:t>性行為</a:t>
            </a:r>
            <a:r>
              <a:rPr lang="zh-TW" altLang="en-US" sz="3000" b="1" dirty="0">
                <a:solidFill>
                  <a:srgbClr val="FFC000"/>
                </a:solidFill>
              </a:rPr>
              <a:t>可以進一步</a:t>
            </a:r>
            <a:r>
              <a:rPr lang="zh-TW" altLang="en-US" sz="3000" b="1" dirty="0" smtClean="0">
                <a:solidFill>
                  <a:srgbClr val="FFC000"/>
                </a:solidFill>
              </a:rPr>
              <a:t>增進</a:t>
            </a:r>
            <a:r>
              <a:rPr lang="zh-TW" altLang="en-US" sz="3000" b="1" dirty="0">
                <a:solidFill>
                  <a:srgbClr val="FFC000"/>
                </a:solidFill>
              </a:rPr>
              <a:t>我地既感情。</a:t>
            </a:r>
          </a:p>
        </p:txBody>
      </p:sp>
      <p:sp>
        <p:nvSpPr>
          <p:cNvPr id="17" name="內容版面配置區 1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73776" name="Picture 1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73779" name="Text Box 19"/>
          <p:cNvSpPr txBox="1">
            <a:spLocks noChangeArrowheads="1"/>
          </p:cNvSpPr>
          <p:nvPr/>
        </p:nvSpPr>
        <p:spPr bwMode="auto">
          <a:xfrm>
            <a:off x="2195513" y="3068638"/>
            <a:ext cx="4608512" cy="707886"/>
          </a:xfrm>
          <a:prstGeom prst="rect">
            <a:avLst/>
          </a:prstGeom>
          <a:solidFill>
            <a:srgbClr val="3E3A5C"/>
          </a:solidFill>
          <a:ln w="76200" cmpd="tri">
            <a:solidFill>
              <a:srgbClr val="7B46D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>
                <a:solidFill>
                  <a:schemeClr val="bg1"/>
                </a:solidFill>
              </a:rPr>
              <a:t>錯誤觀念</a:t>
            </a:r>
          </a:p>
        </p:txBody>
      </p:sp>
      <p:sp>
        <p:nvSpPr>
          <p:cNvPr id="373780" name="Text Box 20"/>
          <p:cNvSpPr txBox="1">
            <a:spLocks noChangeArrowheads="1"/>
          </p:cNvSpPr>
          <p:nvPr/>
        </p:nvSpPr>
        <p:spPr bwMode="auto">
          <a:xfrm>
            <a:off x="1476375" y="2997200"/>
            <a:ext cx="6337300" cy="707886"/>
          </a:xfrm>
          <a:prstGeom prst="rect">
            <a:avLst/>
          </a:prstGeom>
          <a:solidFill>
            <a:srgbClr val="3E3A5C"/>
          </a:solidFill>
          <a:ln w="76200" cmpd="tri">
            <a:solidFill>
              <a:srgbClr val="7B46D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chemeClr val="bg1"/>
                </a:solidFill>
              </a:rPr>
              <a:t>越快親密 </a:t>
            </a:r>
            <a:r>
              <a:rPr lang="en-US" altLang="zh-TW" sz="4000" b="1" dirty="0">
                <a:solidFill>
                  <a:schemeClr val="bg1"/>
                </a:solidFill>
              </a:rPr>
              <a:t>= </a:t>
            </a:r>
            <a:r>
              <a:rPr lang="zh-TW" altLang="en-US" sz="4000" b="1" dirty="0">
                <a:solidFill>
                  <a:schemeClr val="bg1"/>
                </a:solidFill>
              </a:rPr>
              <a:t>關係越好</a:t>
            </a:r>
          </a:p>
        </p:txBody>
      </p:sp>
      <p:sp>
        <p:nvSpPr>
          <p:cNvPr id="373781" name="Text Box 21"/>
          <p:cNvSpPr txBox="1">
            <a:spLocks noChangeArrowheads="1"/>
          </p:cNvSpPr>
          <p:nvPr/>
        </p:nvSpPr>
        <p:spPr bwMode="auto">
          <a:xfrm>
            <a:off x="827584" y="4581128"/>
            <a:ext cx="7704138" cy="707886"/>
          </a:xfrm>
          <a:prstGeom prst="rect">
            <a:avLst/>
          </a:prstGeom>
          <a:solidFill>
            <a:srgbClr val="3E3A5C"/>
          </a:solidFill>
          <a:ln w="57150" cmpd="thickThin">
            <a:solidFill>
              <a:srgbClr val="7B46D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chemeClr val="bg1"/>
                </a:solidFill>
              </a:rPr>
              <a:t>有了性行為 </a:t>
            </a:r>
            <a:r>
              <a:rPr lang="en-US" altLang="zh-TW" sz="4000" b="1" dirty="0">
                <a:solidFill>
                  <a:schemeClr val="bg1"/>
                </a:solidFill>
              </a:rPr>
              <a:t>= </a:t>
            </a:r>
            <a:r>
              <a:rPr lang="zh-TW" altLang="en-US" sz="4000" b="1" dirty="0">
                <a:solidFill>
                  <a:schemeClr val="bg1"/>
                </a:solidFill>
              </a:rPr>
              <a:t>打風都打唔甩</a:t>
            </a:r>
          </a:p>
        </p:txBody>
      </p:sp>
      <p:sp>
        <p:nvSpPr>
          <p:cNvPr id="373782" name="AutoShape 22"/>
          <p:cNvSpPr>
            <a:spLocks noChangeArrowheads="1"/>
          </p:cNvSpPr>
          <p:nvPr/>
        </p:nvSpPr>
        <p:spPr bwMode="auto">
          <a:xfrm>
            <a:off x="4140200" y="2060575"/>
            <a:ext cx="719138" cy="6492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73783" name="Text Box 23"/>
          <p:cNvSpPr txBox="1">
            <a:spLocks noChangeArrowheads="1"/>
          </p:cNvSpPr>
          <p:nvPr/>
        </p:nvSpPr>
        <p:spPr bwMode="auto">
          <a:xfrm>
            <a:off x="1906488" y="2955032"/>
            <a:ext cx="525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chemeClr val="bg1"/>
                </a:solidFill>
              </a:rPr>
              <a:t>短暫的親密假象</a:t>
            </a:r>
          </a:p>
        </p:txBody>
      </p:sp>
      <p:sp>
        <p:nvSpPr>
          <p:cNvPr id="373784" name="Text Box 24"/>
          <p:cNvSpPr txBox="1">
            <a:spLocks noChangeArrowheads="1"/>
          </p:cNvSpPr>
          <p:nvPr/>
        </p:nvSpPr>
        <p:spPr bwMode="auto">
          <a:xfrm>
            <a:off x="395263" y="1989138"/>
            <a:ext cx="1368425" cy="771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/>
              <a:t>性格</a:t>
            </a:r>
          </a:p>
        </p:txBody>
      </p:sp>
      <p:sp>
        <p:nvSpPr>
          <p:cNvPr id="373785" name="Text Box 25"/>
          <p:cNvSpPr txBox="1">
            <a:spLocks noChangeArrowheads="1"/>
          </p:cNvSpPr>
          <p:nvPr/>
        </p:nvSpPr>
        <p:spPr bwMode="auto">
          <a:xfrm>
            <a:off x="6804248" y="1989138"/>
            <a:ext cx="1871663" cy="771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/>
              <a:t>價值觀</a:t>
            </a:r>
          </a:p>
        </p:txBody>
      </p:sp>
      <p:sp>
        <p:nvSpPr>
          <p:cNvPr id="373786" name="Text Box 26"/>
          <p:cNvSpPr txBox="1">
            <a:spLocks noChangeArrowheads="1"/>
          </p:cNvSpPr>
          <p:nvPr/>
        </p:nvSpPr>
        <p:spPr bwMode="auto">
          <a:xfrm>
            <a:off x="3276600" y="5517232"/>
            <a:ext cx="2627313" cy="771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400" b="1"/>
              <a:t>人生方向</a:t>
            </a:r>
          </a:p>
        </p:txBody>
      </p:sp>
      <p:sp>
        <p:nvSpPr>
          <p:cNvPr id="373787" name="Text Box 27"/>
          <p:cNvSpPr txBox="1">
            <a:spLocks noChangeArrowheads="1"/>
          </p:cNvSpPr>
          <p:nvPr/>
        </p:nvSpPr>
        <p:spPr bwMode="auto">
          <a:xfrm>
            <a:off x="2411760" y="2968228"/>
            <a:ext cx="4824412" cy="1612900"/>
          </a:xfrm>
          <a:prstGeom prst="rect">
            <a:avLst/>
          </a:prstGeom>
          <a:solidFill>
            <a:srgbClr val="3E3A5C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800" b="1" dirty="0">
                <a:solidFill>
                  <a:schemeClr val="bg1"/>
                </a:solidFill>
              </a:rPr>
              <a:t>若成為兩人關係的「主菜」</a:t>
            </a:r>
            <a:r>
              <a:rPr lang="en-US" altLang="zh-TW" sz="48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73788" name="Text Box 28"/>
          <p:cNvSpPr txBox="1">
            <a:spLocks noChangeArrowheads="1"/>
          </p:cNvSpPr>
          <p:nvPr/>
        </p:nvSpPr>
        <p:spPr bwMode="auto">
          <a:xfrm>
            <a:off x="899592" y="2942506"/>
            <a:ext cx="7632700" cy="1998662"/>
          </a:xfrm>
          <a:prstGeom prst="rect">
            <a:avLst/>
          </a:prstGeom>
          <a:solidFill>
            <a:schemeClr val="bg2"/>
          </a:solidFill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800" b="1" dirty="0">
                <a:solidFill>
                  <a:srgbClr val="FFFF00"/>
                </a:solidFill>
              </a:rPr>
              <a:t>身體很接近，但心靈有距離</a:t>
            </a:r>
          </a:p>
          <a:p>
            <a:pPr algn="ctr">
              <a:spcBef>
                <a:spcPct val="50000"/>
              </a:spcBef>
            </a:pPr>
            <a:r>
              <a:rPr lang="zh-TW" altLang="en-US" sz="4800" b="1" dirty="0">
                <a:solidFill>
                  <a:srgbClr val="FFFF00"/>
                </a:solidFill>
              </a:rPr>
              <a:t>可能更易分手！</a:t>
            </a:r>
          </a:p>
        </p:txBody>
      </p:sp>
      <p:pic>
        <p:nvPicPr>
          <p:cNvPr id="18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37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7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73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73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73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73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7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3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7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3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3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7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500"/>
                            </p:stCondLst>
                            <p:childTnLst>
                              <p:par>
                                <p:cTn id="54" presetID="7" presetClass="entr" presetSubtype="4" fill="hold" grpId="1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3776"/>
                </p:tgtEl>
              </p:cMediaNode>
            </p:audio>
          </p:childTnLst>
        </p:cTn>
      </p:par>
    </p:tnLst>
    <p:bldLst>
      <p:bldP spid="373762" grpId="0" autoUpdateAnimBg="0"/>
      <p:bldP spid="373779" grpId="0" animBg="1" autoUpdateAnimBg="0"/>
      <p:bldP spid="373780" grpId="0" animBg="1" autoUpdateAnimBg="0"/>
      <p:bldP spid="373781" grpId="0" animBg="1" autoUpdateAnimBg="0"/>
      <p:bldP spid="373782" grpId="0" animBg="1"/>
      <p:bldP spid="373783" grpId="0" autoUpdateAnimBg="0"/>
      <p:bldP spid="373784" grpId="0" animBg="1" autoUpdateAnimBg="0"/>
      <p:bldP spid="373785" grpId="0" animBg="1" autoUpdateAnimBg="0"/>
      <p:bldP spid="373786" grpId="0" animBg="1" autoUpdateAnimBg="0"/>
      <p:bldP spid="373787" grpId="0" animBg="1" autoUpdateAnimBg="0"/>
      <p:bldP spid="37378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關注生命倫理　正視社會歪風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0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fld id="{106F5DDD-1D14-498E-82D6-E742FAF8BFCD}" type="slidenum">
              <a:rPr lang="en-US" altLang="zh-TW" smtClean="0">
                <a:ea typeface="新細明體" pitchFamily="18" charset="-120"/>
              </a:rPr>
              <a:pPr/>
              <a:t>2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84213" y="1700213"/>
          <a:ext cx="3040062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55" name="Photo Editor 影像" r:id="rId3" imgW="12800000" imgH="14114286" progId="">
                  <p:embed/>
                </p:oleObj>
              </mc:Choice>
              <mc:Fallback>
                <p:oleObj name="Photo Editor 影像" r:id="rId3" imgW="12800000" imgH="1411428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00213"/>
                        <a:ext cx="3040062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3768" y="1772816"/>
            <a:ext cx="742950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4000" b="1" dirty="0">
              <a:solidFill>
                <a:srgbClr val="41140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26033" y="5517728"/>
            <a:ext cx="7318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「</a:t>
            </a:r>
            <a:r>
              <a:rPr kumimoji="0"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...</a:t>
            </a:r>
            <a:r>
              <a:rPr kumimoji="0"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在這彎曲悖謬的世代，作　神無瑕疵的兒女。你們顯在這世代中，好像明光照耀，將生命的道表明出來</a:t>
            </a:r>
            <a:r>
              <a:rPr kumimoji="0"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...</a:t>
            </a:r>
            <a:r>
              <a:rPr kumimoji="0"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」               腓立比書二：</a:t>
            </a:r>
            <a:r>
              <a:rPr kumimoji="0"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15-16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06230" y="1443583"/>
            <a:ext cx="3782194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54013" indent="-354013" eaLnBrk="0" latinLnBrk="1" hangingPunct="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</a:rPr>
              <a:t>1997</a:t>
            </a:r>
            <a:r>
              <a:rPr lang="zh-TW" altLang="en-US" sz="3600" dirty="0">
                <a:latin typeface="Times New Roman" pitchFamily="18" charset="0"/>
              </a:rPr>
              <a:t>年</a:t>
            </a:r>
            <a:r>
              <a:rPr lang="en-US" altLang="zh-TW" sz="3600" dirty="0">
                <a:latin typeface="Times New Roman" pitchFamily="18" charset="0"/>
              </a:rPr>
              <a:t>5</a:t>
            </a:r>
            <a:r>
              <a:rPr lang="zh-TW" altLang="en-US" sz="3600" dirty="0">
                <a:latin typeface="Times New Roman" pitchFamily="18" charset="0"/>
              </a:rPr>
              <a:t>月成立</a:t>
            </a:r>
            <a:endParaRPr lang="en-US" altLang="zh-TW" sz="3600" dirty="0">
              <a:latin typeface="Times New Roman" pitchFamily="18" charset="0"/>
            </a:endParaRPr>
          </a:p>
          <a:p>
            <a:pPr marL="354013" indent="-354013" eaLnBrk="0" latinLnBrk="1" hangingPunct="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3600" dirty="0">
                <a:latin typeface="Times New Roman" pitchFamily="18" charset="0"/>
              </a:rPr>
              <a:t>三大關注範疇：</a:t>
            </a:r>
            <a:endParaRPr lang="en-US" altLang="zh-TW" sz="3600" dirty="0"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傳媒</a:t>
            </a:r>
            <a:endParaRPr lang="en-US" altLang="zh-TW" sz="36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社會倫理</a:t>
            </a:r>
            <a:endParaRPr lang="en-US" altLang="zh-TW" sz="36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性文化</a:t>
            </a:r>
            <a:endParaRPr lang="zh-TW" alt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38200" indent="-838200" algn="l"/>
            <a:r>
              <a:rPr lang="zh-TW" altLang="en-US" sz="3000" b="1" dirty="0" smtClean="0">
                <a:solidFill>
                  <a:srgbClr val="FFC000"/>
                </a:solidFill>
              </a:rPr>
              <a:t>未</a:t>
            </a:r>
            <a:r>
              <a:rPr lang="zh-TW" altLang="en-US" sz="3000" b="1" dirty="0">
                <a:solidFill>
                  <a:srgbClr val="FFC000"/>
                </a:solidFill>
              </a:rPr>
              <a:t>試過，點知佢係咪我第日適合既對象呀？</a:t>
            </a:r>
          </a:p>
        </p:txBody>
      </p:sp>
      <p:pic>
        <p:nvPicPr>
          <p:cNvPr id="374796" name="Picture 12" descr="shoppi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611560" y="4437112"/>
            <a:ext cx="1628775" cy="1666875"/>
          </a:xfrm>
          <a:noFill/>
          <a:ln/>
        </p:spPr>
      </p:pic>
      <p:pic>
        <p:nvPicPr>
          <p:cNvPr id="374806" name="Picture 22" descr="shoppi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092280" y="1628800"/>
            <a:ext cx="1628775" cy="1666875"/>
          </a:xfrm>
          <a:noFill/>
          <a:ln/>
        </p:spPr>
      </p:pic>
      <p:pic>
        <p:nvPicPr>
          <p:cNvPr id="374791" name="Picture 7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74793" name="Text Box 9"/>
          <p:cNvSpPr txBox="1">
            <a:spLocks noChangeArrowheads="1"/>
          </p:cNvSpPr>
          <p:nvPr/>
        </p:nvSpPr>
        <p:spPr bwMode="auto">
          <a:xfrm>
            <a:off x="2743200" y="1828800"/>
            <a:ext cx="3168650" cy="641350"/>
          </a:xfrm>
          <a:prstGeom prst="rect">
            <a:avLst/>
          </a:prstGeom>
          <a:solidFill>
            <a:srgbClr val="3E3A5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>
                <a:solidFill>
                  <a:schemeClr val="bg1"/>
                </a:solidFill>
              </a:rPr>
              <a:t>就像消費購物</a:t>
            </a:r>
          </a:p>
        </p:txBody>
      </p:sp>
      <p:sp>
        <p:nvSpPr>
          <p:cNvPr id="374794" name="Text Box 10"/>
          <p:cNvSpPr txBox="1">
            <a:spLocks noChangeArrowheads="1"/>
          </p:cNvSpPr>
          <p:nvPr/>
        </p:nvSpPr>
        <p:spPr bwMode="auto">
          <a:xfrm>
            <a:off x="1600200" y="3429000"/>
            <a:ext cx="563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i="1" u="sng"/>
              <a:t>連性關係和婚姻也一樣？</a:t>
            </a:r>
          </a:p>
        </p:txBody>
      </p:sp>
      <p:sp>
        <p:nvSpPr>
          <p:cNvPr id="374808" name="Text Box 24"/>
          <p:cNvSpPr txBox="1">
            <a:spLocks noChangeArrowheads="1"/>
          </p:cNvSpPr>
          <p:nvPr/>
        </p:nvSpPr>
        <p:spPr bwMode="auto">
          <a:xfrm>
            <a:off x="1979613" y="2565400"/>
            <a:ext cx="4464050" cy="650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>
                <a:solidFill>
                  <a:srgbClr val="FF3300"/>
                </a:solidFill>
              </a:rPr>
              <a:t>樣樣都要試過先！</a:t>
            </a:r>
          </a:p>
        </p:txBody>
      </p:sp>
      <p:sp>
        <p:nvSpPr>
          <p:cNvPr id="374809" name="Text Box 25"/>
          <p:cNvSpPr txBox="1">
            <a:spLocks noChangeArrowheads="1"/>
          </p:cNvSpPr>
          <p:nvPr/>
        </p:nvSpPr>
        <p:spPr bwMode="auto">
          <a:xfrm>
            <a:off x="1143000" y="3646765"/>
            <a:ext cx="6769100" cy="646331"/>
          </a:xfrm>
          <a:prstGeom prst="rect">
            <a:avLst/>
          </a:prstGeom>
          <a:solidFill>
            <a:srgbClr val="7B46D0"/>
          </a:solidFill>
          <a:ln w="76200" cmpd="tri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 dirty="0">
                <a:solidFill>
                  <a:srgbClr val="FFFF00"/>
                </a:solidFill>
              </a:rPr>
              <a:t>只以「性」來決定未來伴侶？</a:t>
            </a:r>
          </a:p>
        </p:txBody>
      </p:sp>
      <p:sp>
        <p:nvSpPr>
          <p:cNvPr id="374810" name="Text Box 26"/>
          <p:cNvSpPr txBox="1">
            <a:spLocks noChangeArrowheads="1"/>
          </p:cNvSpPr>
          <p:nvPr/>
        </p:nvSpPr>
        <p:spPr bwMode="auto">
          <a:xfrm>
            <a:off x="683568" y="2204864"/>
            <a:ext cx="7272338" cy="1368425"/>
          </a:xfrm>
          <a:prstGeom prst="rect">
            <a:avLst/>
          </a:prstGeom>
          <a:solidFill>
            <a:srgbClr val="3E3A5C"/>
          </a:solidFill>
          <a:ln w="57150" cmpd="thickThin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chemeClr val="bg1"/>
                </a:solidFill>
              </a:rPr>
              <a:t>「我已經試過晒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，</a:t>
            </a:r>
            <a:r>
              <a:rPr lang="en-US" altLang="zh-TW" sz="4000" b="1" dirty="0" smtClean="0">
                <a:solidFill>
                  <a:schemeClr val="bg1"/>
                </a:solidFill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</a:rPr>
            </a:br>
            <a:r>
              <a:rPr lang="zh-TW" altLang="en-US" sz="4000" b="1" dirty="0" smtClean="0">
                <a:solidFill>
                  <a:schemeClr val="bg1"/>
                </a:solidFill>
              </a:rPr>
              <a:t>都</a:t>
            </a:r>
            <a:r>
              <a:rPr lang="zh-TW" altLang="en-US" sz="4000" b="1" dirty="0">
                <a:solidFill>
                  <a:schemeClr val="bg1"/>
                </a:solidFill>
              </a:rPr>
              <a:t>係覺得你最好最正！」</a:t>
            </a:r>
          </a:p>
        </p:txBody>
      </p:sp>
      <p:sp>
        <p:nvSpPr>
          <p:cNvPr id="374811" name="Text Box 27"/>
          <p:cNvSpPr txBox="1">
            <a:spLocks noChangeArrowheads="1"/>
          </p:cNvSpPr>
          <p:nvPr/>
        </p:nvSpPr>
        <p:spPr bwMode="auto">
          <a:xfrm>
            <a:off x="2895600" y="4495800"/>
            <a:ext cx="3429000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>
                <a:solidFill>
                  <a:srgbClr val="3E3A5C"/>
                </a:solidFill>
              </a:rPr>
              <a:t>本末倒置了！</a:t>
            </a:r>
          </a:p>
        </p:txBody>
      </p:sp>
      <p:pic>
        <p:nvPicPr>
          <p:cNvPr id="14" name="Picture 7" descr="sofortal_orange_ye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47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7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4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4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4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4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7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7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4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74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7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4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74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4791"/>
                </p:tgtEl>
              </p:cMediaNode>
            </p:audio>
          </p:childTnLst>
        </p:cTn>
      </p:par>
    </p:tnLst>
    <p:bldLst>
      <p:bldP spid="374786" grpId="0" autoUpdateAnimBg="0"/>
      <p:bldP spid="374793" grpId="0" animBg="1" autoUpdateAnimBg="0"/>
      <p:bldP spid="374794" grpId="0" autoUpdateAnimBg="0"/>
      <p:bldP spid="374808" grpId="0" animBg="1" autoUpdateAnimBg="0"/>
      <p:bldP spid="374809" grpId="0" animBg="1" autoUpdateAnimBg="0"/>
      <p:bldP spid="374810" grpId="0" animBg="1" autoUpdateAnimBg="0"/>
      <p:bldP spid="374811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38200" indent="-838200" algn="l"/>
            <a:r>
              <a:rPr lang="zh-TW" altLang="en-US" sz="3000" b="1" dirty="0" smtClean="0">
                <a:solidFill>
                  <a:srgbClr val="FFC000"/>
                </a:solidFill>
              </a:rPr>
              <a:t>未</a:t>
            </a:r>
            <a:r>
              <a:rPr lang="zh-TW" altLang="en-US" sz="3000" b="1" dirty="0">
                <a:solidFill>
                  <a:srgbClr val="FFC000"/>
                </a:solidFill>
              </a:rPr>
              <a:t>試過，點知佢係咪我第日適合既對象呀？</a:t>
            </a:r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91173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91175" name="Text Box 7"/>
          <p:cNvSpPr txBox="1">
            <a:spLocks noChangeArrowheads="1"/>
          </p:cNvSpPr>
          <p:nvPr/>
        </p:nvSpPr>
        <p:spPr bwMode="auto">
          <a:xfrm>
            <a:off x="1547813" y="1844675"/>
            <a:ext cx="5832475" cy="777875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/>
              <a:t>婚前性行為</a:t>
            </a:r>
          </a:p>
        </p:txBody>
      </p:sp>
      <p:sp>
        <p:nvSpPr>
          <p:cNvPr id="391176" name="AutoShape 8"/>
          <p:cNvSpPr>
            <a:spLocks noChangeArrowheads="1"/>
          </p:cNvSpPr>
          <p:nvPr/>
        </p:nvSpPr>
        <p:spPr bwMode="auto">
          <a:xfrm>
            <a:off x="4140200" y="2924175"/>
            <a:ext cx="647700" cy="1081088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91177" name="Text Box 9"/>
          <p:cNvSpPr txBox="1">
            <a:spLocks noChangeArrowheads="1"/>
          </p:cNvSpPr>
          <p:nvPr/>
        </p:nvSpPr>
        <p:spPr bwMode="auto">
          <a:xfrm>
            <a:off x="1476375" y="4365625"/>
            <a:ext cx="5975350" cy="8382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>
                <a:solidFill>
                  <a:schemeClr val="folHlink"/>
                </a:solidFill>
              </a:rPr>
              <a:t>可能削弱夫婦間的信任</a:t>
            </a:r>
          </a:p>
        </p:txBody>
      </p:sp>
      <p:sp>
        <p:nvSpPr>
          <p:cNvPr id="391180" name="Text Box 12"/>
          <p:cNvSpPr txBox="1">
            <a:spLocks noChangeArrowheads="1"/>
          </p:cNvSpPr>
          <p:nvPr/>
        </p:nvSpPr>
        <p:spPr bwMode="auto">
          <a:xfrm>
            <a:off x="900113" y="3284538"/>
            <a:ext cx="1079500" cy="588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/>
              <a:t>懷疑</a:t>
            </a:r>
          </a:p>
        </p:txBody>
      </p:sp>
      <p:sp>
        <p:nvSpPr>
          <p:cNvPr id="391181" name="Text Box 13"/>
          <p:cNvSpPr txBox="1">
            <a:spLocks noChangeArrowheads="1"/>
          </p:cNvSpPr>
          <p:nvPr/>
        </p:nvSpPr>
        <p:spPr bwMode="auto">
          <a:xfrm>
            <a:off x="3924300" y="5734050"/>
            <a:ext cx="1008063" cy="588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/>
              <a:t>猜忌</a:t>
            </a:r>
          </a:p>
        </p:txBody>
      </p:sp>
      <p:sp>
        <p:nvSpPr>
          <p:cNvPr id="391182" name="Text Box 14"/>
          <p:cNvSpPr txBox="1">
            <a:spLocks noChangeArrowheads="1"/>
          </p:cNvSpPr>
          <p:nvPr/>
        </p:nvSpPr>
        <p:spPr bwMode="auto">
          <a:xfrm>
            <a:off x="7019925" y="3284538"/>
            <a:ext cx="1079500" cy="588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/>
              <a:t>不安</a:t>
            </a:r>
          </a:p>
        </p:txBody>
      </p:sp>
      <p:pic>
        <p:nvPicPr>
          <p:cNvPr id="13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66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1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7" presetClass="entr" presetSubtype="2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91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91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91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391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1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173"/>
                </p:tgtEl>
              </p:cMediaNode>
            </p:audio>
          </p:childTnLst>
        </p:cTn>
      </p:par>
    </p:tnLst>
    <p:bldLst>
      <p:bldP spid="391175" grpId="0" animBg="1"/>
      <p:bldP spid="391176" grpId="0" animBg="1"/>
      <p:bldP spid="391177" grpId="0" animBg="1"/>
      <p:bldP spid="391180" grpId="0" animBg="1"/>
      <p:bldP spid="391181" grpId="0" animBg="1"/>
      <p:bldP spid="3911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38200" indent="-838200" algn="l"/>
            <a:r>
              <a:rPr lang="zh-TW" altLang="en-US" sz="3000" b="1" dirty="0" smtClean="0">
                <a:solidFill>
                  <a:srgbClr val="FFC000"/>
                </a:solidFill>
              </a:rPr>
              <a:t>未</a:t>
            </a:r>
            <a:r>
              <a:rPr lang="zh-TW" altLang="en-US" sz="3000" b="1" dirty="0">
                <a:solidFill>
                  <a:srgbClr val="FFC000"/>
                </a:solidFill>
              </a:rPr>
              <a:t>試過，點知佢係咪我第日適合既對象呀？</a:t>
            </a:r>
          </a:p>
        </p:txBody>
      </p:sp>
      <p:pic>
        <p:nvPicPr>
          <p:cNvPr id="418820" name="Picture 4" descr="圖片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2262981" y="2098675"/>
            <a:ext cx="4581525" cy="3429000"/>
          </a:xfrm>
          <a:noFill/>
          <a:ln/>
        </p:spPr>
      </p:pic>
      <p:sp>
        <p:nvSpPr>
          <p:cNvPr id="418821" name="AutoShape 5"/>
          <p:cNvSpPr>
            <a:spLocks noChangeArrowheads="1"/>
          </p:cNvSpPr>
          <p:nvPr/>
        </p:nvSpPr>
        <p:spPr bwMode="auto">
          <a:xfrm>
            <a:off x="1835150" y="3141663"/>
            <a:ext cx="792163" cy="6477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8822" name="AutoShape 6"/>
          <p:cNvSpPr>
            <a:spLocks noChangeArrowheads="1"/>
          </p:cNvSpPr>
          <p:nvPr/>
        </p:nvSpPr>
        <p:spPr bwMode="auto">
          <a:xfrm>
            <a:off x="6372225" y="2997200"/>
            <a:ext cx="863600" cy="6477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8823" name="Text Box 7"/>
          <p:cNvSpPr txBox="1">
            <a:spLocks noChangeArrowheads="1"/>
          </p:cNvSpPr>
          <p:nvPr/>
        </p:nvSpPr>
        <p:spPr bwMode="auto">
          <a:xfrm>
            <a:off x="2122488" y="5610820"/>
            <a:ext cx="5041900" cy="698500"/>
          </a:xfrm>
          <a:prstGeom prst="rect">
            <a:avLst/>
          </a:prstGeom>
          <a:solidFill>
            <a:srgbClr val="7B46D0">
              <a:alpha val="0"/>
            </a:srgbClr>
          </a:solidFill>
          <a:ln w="57150" cmpd="thickThin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>
                <a:solidFill>
                  <a:srgbClr val="FFFF00"/>
                </a:solidFill>
              </a:rPr>
              <a:t>將「性」保留在婚姻裡</a:t>
            </a:r>
          </a:p>
        </p:txBody>
      </p:sp>
      <p:pic>
        <p:nvPicPr>
          <p:cNvPr id="418830" name="Picture 1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10" name="Picture 7" descr="sofortal_orange_yell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1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8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18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8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8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8830"/>
                </p:tgtEl>
              </p:cMediaNode>
            </p:audio>
          </p:childTnLst>
        </p:cTn>
      </p:par>
    </p:tnLst>
    <p:bldLst>
      <p:bldP spid="418821" grpId="0" animBg="1"/>
      <p:bldP spid="418822" grpId="0" animBg="1"/>
      <p:bldP spid="4188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708920"/>
            <a:ext cx="6400800" cy="792163"/>
          </a:xfrm>
          <a:ln w="76200" cmpd="tri">
            <a:solidFill>
              <a:srgbClr val="7B46D0"/>
            </a:solidFill>
          </a:ln>
        </p:spPr>
        <p:txBody>
          <a:bodyPr>
            <a:normAutofit/>
          </a:bodyPr>
          <a:lstStyle/>
          <a:p>
            <a:r>
              <a:rPr lang="zh-TW" altLang="en-US" sz="3000" b="1">
                <a:solidFill>
                  <a:srgbClr val="FF3300"/>
                </a:solidFill>
              </a:rPr>
              <a:t>婚前性行為對我的影響</a:t>
            </a:r>
            <a:r>
              <a:rPr lang="en-US" altLang="zh-TW" sz="3000" b="1">
                <a:solidFill>
                  <a:srgbClr val="FF3300"/>
                </a:solidFill>
              </a:rPr>
              <a:t>…</a:t>
            </a:r>
          </a:p>
        </p:txBody>
      </p:sp>
      <p:sp>
        <p:nvSpPr>
          <p:cNvPr id="378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333375"/>
            <a:ext cx="8229600" cy="1828800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FFC000"/>
                </a:solidFill>
              </a:rPr>
              <a:t>自「覺」自受</a:t>
            </a:r>
          </a:p>
        </p:txBody>
      </p:sp>
      <p:sp>
        <p:nvSpPr>
          <p:cNvPr id="378885" name="Text Box 5"/>
          <p:cNvSpPr txBox="1">
            <a:spLocks noChangeArrowheads="1"/>
          </p:cNvSpPr>
          <p:nvPr/>
        </p:nvSpPr>
        <p:spPr bwMode="auto">
          <a:xfrm>
            <a:off x="3276351" y="3645024"/>
            <a:ext cx="2665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i="1" dirty="0">
                <a:solidFill>
                  <a:srgbClr val="C00000"/>
                </a:solidFill>
              </a:rPr>
              <a:t>我的感受</a:t>
            </a:r>
            <a:r>
              <a:rPr lang="en-US" altLang="zh-TW" sz="3600" b="1" i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5292476" y="5157911"/>
            <a:ext cx="3455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i="1" dirty="0">
                <a:solidFill>
                  <a:srgbClr val="C00000"/>
                </a:solidFill>
              </a:rPr>
              <a:t>我的未來理想</a:t>
            </a:r>
            <a:r>
              <a:rPr lang="en-US" altLang="zh-TW" sz="3600" b="1" i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78887" name="Text Box 7"/>
          <p:cNvSpPr txBox="1">
            <a:spLocks noChangeArrowheads="1"/>
          </p:cNvSpPr>
          <p:nvPr/>
        </p:nvSpPr>
        <p:spPr bwMode="auto">
          <a:xfrm>
            <a:off x="468064" y="5157911"/>
            <a:ext cx="3455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i="1" dirty="0">
                <a:solidFill>
                  <a:srgbClr val="C00000"/>
                </a:solidFill>
              </a:rPr>
              <a:t>我現在是個</a:t>
            </a:r>
            <a:r>
              <a:rPr lang="en-US" altLang="zh-TW" sz="3600" b="1" i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78888" name="Line 8"/>
          <p:cNvSpPr>
            <a:spLocks noChangeShapeType="1"/>
          </p:cNvSpPr>
          <p:nvPr/>
        </p:nvSpPr>
        <p:spPr bwMode="auto">
          <a:xfrm>
            <a:off x="3492251" y="5445249"/>
            <a:ext cx="1655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78889" name="Line 9"/>
          <p:cNvSpPr>
            <a:spLocks noChangeShapeType="1"/>
          </p:cNvSpPr>
          <p:nvPr/>
        </p:nvSpPr>
        <p:spPr bwMode="auto">
          <a:xfrm>
            <a:off x="5941764" y="4221286"/>
            <a:ext cx="1150937" cy="865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78890" name="Line 10"/>
          <p:cNvSpPr>
            <a:spLocks noChangeShapeType="1"/>
          </p:cNvSpPr>
          <p:nvPr/>
        </p:nvSpPr>
        <p:spPr bwMode="auto">
          <a:xfrm flipH="1">
            <a:off x="1980951" y="4294311"/>
            <a:ext cx="1081088" cy="865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2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>
            <a:normAutofit/>
          </a:bodyPr>
          <a:lstStyle/>
          <a:p>
            <a:pPr algn="l"/>
            <a:r>
              <a:rPr lang="zh-TW" altLang="en-US" sz="3000" b="1" dirty="0">
                <a:solidFill>
                  <a:srgbClr val="FFC000"/>
                </a:solidFill>
              </a:rPr>
              <a:t>三個個案</a:t>
            </a:r>
            <a:r>
              <a:rPr lang="zh-TW" altLang="en-US" sz="3000" b="1" dirty="0" smtClean="0">
                <a:solidFill>
                  <a:srgbClr val="FFC000"/>
                </a:solidFill>
              </a:rPr>
              <a:t>：</a:t>
            </a:r>
            <a:endParaRPr lang="en-US" altLang="zh-TW" sz="3000" b="1" dirty="0">
              <a:solidFill>
                <a:srgbClr val="FFC000"/>
              </a:solidFill>
            </a:endParaRPr>
          </a:p>
        </p:txBody>
      </p:sp>
      <p:sp>
        <p:nvSpPr>
          <p:cNvPr id="43315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sz="2800" dirty="0" smtClean="0"/>
              <a:t>你和伴侶有了婚前性行為</a:t>
            </a:r>
            <a:r>
              <a:rPr lang="en-US" altLang="zh-TW" sz="2800" dirty="0" smtClean="0"/>
              <a:t>…</a:t>
            </a:r>
            <a:endParaRPr lang="en-US" altLang="zh-TW" dirty="0" smtClean="0"/>
          </a:p>
          <a:p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女</a:t>
            </a:r>
            <a:r>
              <a:rPr lang="zh-TW" altLang="en-US" dirty="0"/>
              <a:t>方懷了孕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你</a:t>
            </a:r>
            <a:r>
              <a:rPr lang="en-US" altLang="zh-TW" dirty="0"/>
              <a:t>/</a:t>
            </a:r>
            <a:r>
              <a:rPr lang="zh-TW" altLang="en-US" dirty="0"/>
              <a:t>妳發覺自己染上了性病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對方後來移情別戀，與你</a:t>
            </a:r>
            <a:r>
              <a:rPr lang="en-US" altLang="zh-TW" dirty="0"/>
              <a:t>/</a:t>
            </a:r>
            <a:r>
              <a:rPr lang="zh-TW" altLang="en-US" dirty="0"/>
              <a:t>妳</a:t>
            </a:r>
            <a:r>
              <a:rPr lang="zh-TW" altLang="en-US" dirty="0" smtClean="0"/>
              <a:t>分手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你有什麼感受</a:t>
            </a:r>
            <a:r>
              <a:rPr lang="zh-TW" altLang="en-US" dirty="0"/>
              <a:t>？</a:t>
            </a:r>
            <a:r>
              <a:rPr lang="zh-TW" altLang="en-US" dirty="0" smtClean="0"/>
              <a:t>你會如何處理</a:t>
            </a:r>
            <a:r>
              <a:rPr lang="zh-TW" altLang="en-US" dirty="0"/>
              <a:t>？</a:t>
            </a:r>
          </a:p>
        </p:txBody>
      </p:sp>
      <p:pic>
        <p:nvPicPr>
          <p:cNvPr id="6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2" name="Text Box 6"/>
          <p:cNvSpPr txBox="1">
            <a:spLocks noChangeArrowheads="1"/>
          </p:cNvSpPr>
          <p:nvPr/>
        </p:nvSpPr>
        <p:spPr bwMode="auto">
          <a:xfrm>
            <a:off x="468313" y="549275"/>
            <a:ext cx="8137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/>
              <a:t>憤怒    被出賣    苦惱    焦慮    無助</a:t>
            </a:r>
          </a:p>
        </p:txBody>
      </p:sp>
      <p:sp>
        <p:nvSpPr>
          <p:cNvPr id="434183" name="Text Box 7"/>
          <p:cNvSpPr txBox="1">
            <a:spLocks noChangeArrowheads="1"/>
          </p:cNvSpPr>
          <p:nvPr/>
        </p:nvSpPr>
        <p:spPr bwMode="auto">
          <a:xfrm>
            <a:off x="395288" y="1628775"/>
            <a:ext cx="8532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/>
              <a:t>妒忌   害怕   擔心   內疚   受傷   自卑</a:t>
            </a:r>
          </a:p>
        </p:txBody>
      </p:sp>
      <p:sp>
        <p:nvSpPr>
          <p:cNvPr id="434184" name="Line 8"/>
          <p:cNvSpPr>
            <a:spLocks noChangeShapeType="1"/>
          </p:cNvSpPr>
          <p:nvPr/>
        </p:nvSpPr>
        <p:spPr bwMode="auto">
          <a:xfrm>
            <a:off x="611188" y="3284538"/>
            <a:ext cx="7993062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34185" name="Text Box 9"/>
          <p:cNvSpPr txBox="1">
            <a:spLocks noChangeArrowheads="1"/>
          </p:cNvSpPr>
          <p:nvPr/>
        </p:nvSpPr>
        <p:spPr bwMode="auto">
          <a:xfrm>
            <a:off x="144463" y="4005263"/>
            <a:ext cx="87487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>
                <a:solidFill>
                  <a:srgbClr val="FF0000"/>
                </a:solidFill>
              </a:rPr>
              <a:t>自信  興奮  快樂  滿懷希望  平安  滿足</a:t>
            </a:r>
          </a:p>
        </p:txBody>
      </p:sp>
      <p:sp>
        <p:nvSpPr>
          <p:cNvPr id="434186" name="Text Box 10"/>
          <p:cNvSpPr txBox="1">
            <a:spLocks noChangeArrowheads="1"/>
          </p:cNvSpPr>
          <p:nvPr/>
        </p:nvSpPr>
        <p:spPr bwMode="auto">
          <a:xfrm>
            <a:off x="323850" y="5013325"/>
            <a:ext cx="856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>
                <a:solidFill>
                  <a:srgbClr val="FF0000"/>
                </a:solidFill>
              </a:rPr>
              <a:t>安慰  被愛  感動  舒服  輕鬆  驕傲</a:t>
            </a:r>
          </a:p>
        </p:txBody>
      </p:sp>
      <p:sp>
        <p:nvSpPr>
          <p:cNvPr id="434187" name="Line 11"/>
          <p:cNvSpPr>
            <a:spLocks noChangeShapeType="1"/>
          </p:cNvSpPr>
          <p:nvPr/>
        </p:nvSpPr>
        <p:spPr bwMode="auto">
          <a:xfrm>
            <a:off x="1763713" y="2924175"/>
            <a:ext cx="6769100" cy="0"/>
          </a:xfrm>
          <a:prstGeom prst="line">
            <a:avLst/>
          </a:prstGeom>
          <a:noFill/>
          <a:ln w="76200" cmpd="tri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34188" name="Line 12"/>
          <p:cNvSpPr>
            <a:spLocks noChangeShapeType="1"/>
          </p:cNvSpPr>
          <p:nvPr/>
        </p:nvSpPr>
        <p:spPr bwMode="auto">
          <a:xfrm flipH="1">
            <a:off x="611188" y="3573463"/>
            <a:ext cx="6553200" cy="0"/>
          </a:xfrm>
          <a:prstGeom prst="line">
            <a:avLst/>
          </a:prstGeom>
          <a:noFill/>
          <a:ln w="76200" cmpd="tri">
            <a:solidFill>
              <a:srgbClr val="7B46D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1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90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25991" name="Text Box 7"/>
          <p:cNvSpPr txBox="1">
            <a:spLocks noChangeArrowheads="1"/>
          </p:cNvSpPr>
          <p:nvPr/>
        </p:nvSpPr>
        <p:spPr bwMode="auto">
          <a:xfrm>
            <a:off x="2987675" y="333375"/>
            <a:ext cx="2879725" cy="758825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/>
              <a:t>青少年</a:t>
            </a:r>
          </a:p>
        </p:txBody>
      </p:sp>
      <p:sp>
        <p:nvSpPr>
          <p:cNvPr id="425992" name="AutoShape 8"/>
          <p:cNvSpPr>
            <a:spLocks noChangeArrowheads="1"/>
          </p:cNvSpPr>
          <p:nvPr/>
        </p:nvSpPr>
        <p:spPr bwMode="auto">
          <a:xfrm>
            <a:off x="4211638" y="1196975"/>
            <a:ext cx="431800" cy="6477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zh-TW" altLang="zh-TW">
              <a:solidFill>
                <a:srgbClr val="66FFFF"/>
              </a:solidFill>
            </a:endParaRPr>
          </a:p>
        </p:txBody>
      </p:sp>
      <p:sp>
        <p:nvSpPr>
          <p:cNvPr id="425993" name="Text Box 9"/>
          <p:cNvSpPr txBox="1">
            <a:spLocks noChangeArrowheads="1"/>
          </p:cNvSpPr>
          <p:nvPr/>
        </p:nvSpPr>
        <p:spPr bwMode="auto">
          <a:xfrm>
            <a:off x="827088" y="1989138"/>
            <a:ext cx="75596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>
                <a:solidFill>
                  <a:schemeClr val="folHlink"/>
                </a:solidFill>
              </a:rPr>
              <a:t>對性的好奇    男女身體的界線</a:t>
            </a:r>
            <a:r>
              <a:rPr lang="en-US" altLang="zh-TW" sz="4000" b="1">
                <a:solidFill>
                  <a:schemeClr val="folHlink"/>
                </a:solidFill>
              </a:rPr>
              <a:t>…</a:t>
            </a:r>
          </a:p>
        </p:txBody>
      </p:sp>
      <p:sp>
        <p:nvSpPr>
          <p:cNvPr id="425994" name="Text Box 10"/>
          <p:cNvSpPr txBox="1">
            <a:spLocks noChangeArrowheads="1"/>
          </p:cNvSpPr>
          <p:nvPr/>
        </p:nvSpPr>
        <p:spPr bwMode="auto">
          <a:xfrm>
            <a:off x="1404938" y="3429000"/>
            <a:ext cx="648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/>
              <a:t>文化、傳媒、朋輩間的壓力</a:t>
            </a:r>
          </a:p>
        </p:txBody>
      </p:sp>
      <p:sp>
        <p:nvSpPr>
          <p:cNvPr id="425995" name="AutoShape 11"/>
          <p:cNvSpPr>
            <a:spLocks noChangeArrowheads="1"/>
          </p:cNvSpPr>
          <p:nvPr/>
        </p:nvSpPr>
        <p:spPr bwMode="auto">
          <a:xfrm>
            <a:off x="4211638" y="4365625"/>
            <a:ext cx="576262" cy="647700"/>
          </a:xfrm>
          <a:prstGeom prst="downArrow">
            <a:avLst>
              <a:gd name="adj1" fmla="val 50000"/>
              <a:gd name="adj2" fmla="val 280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425996" name="Text Box 12"/>
          <p:cNvSpPr txBox="1">
            <a:spLocks noChangeArrowheads="1"/>
          </p:cNvSpPr>
          <p:nvPr/>
        </p:nvSpPr>
        <p:spPr bwMode="auto">
          <a:xfrm>
            <a:off x="1187450" y="5300663"/>
            <a:ext cx="6985000" cy="707886"/>
          </a:xfrm>
          <a:prstGeom prst="rect">
            <a:avLst/>
          </a:prstGeom>
          <a:solidFill>
            <a:srgbClr val="FF3300"/>
          </a:solidFill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FFC000"/>
                </a:solidFill>
              </a:rPr>
              <a:t>婚前性行為？無傷大雅啦！</a:t>
            </a:r>
          </a:p>
        </p:txBody>
      </p:sp>
      <p:pic>
        <p:nvPicPr>
          <p:cNvPr id="11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5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5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2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5990"/>
                </p:tgtEl>
              </p:cMediaNode>
            </p:audio>
          </p:childTnLst>
        </p:cTn>
      </p:par>
    </p:tnLst>
    <p:bldLst>
      <p:bldP spid="425992" grpId="0" animBg="1"/>
      <p:bldP spid="425993" grpId="0"/>
      <p:bldP spid="425994" grpId="0"/>
      <p:bldP spid="425995" grpId="0" animBg="1"/>
      <p:bldP spid="42599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8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27019" name="Text Box 11"/>
          <p:cNvSpPr txBox="1">
            <a:spLocks noChangeArrowheads="1"/>
          </p:cNvSpPr>
          <p:nvPr/>
        </p:nvSpPr>
        <p:spPr bwMode="auto">
          <a:xfrm>
            <a:off x="2700338" y="404813"/>
            <a:ext cx="3600450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/>
              <a:t>真的沒問題？？</a:t>
            </a:r>
          </a:p>
        </p:txBody>
      </p:sp>
      <p:sp>
        <p:nvSpPr>
          <p:cNvPr id="427020" name="AutoShape 12"/>
          <p:cNvSpPr>
            <a:spLocks noChangeArrowheads="1"/>
          </p:cNvSpPr>
          <p:nvPr/>
        </p:nvSpPr>
        <p:spPr bwMode="auto">
          <a:xfrm>
            <a:off x="4067175" y="1268413"/>
            <a:ext cx="720725" cy="5762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427021" name="Text Box 13"/>
          <p:cNvSpPr txBox="1">
            <a:spLocks noChangeArrowheads="1"/>
          </p:cNvSpPr>
          <p:nvPr/>
        </p:nvSpPr>
        <p:spPr bwMode="auto">
          <a:xfrm>
            <a:off x="611188" y="2060575"/>
            <a:ext cx="7848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 dirty="0">
                <a:solidFill>
                  <a:srgbClr val="FFC000"/>
                </a:solidFill>
              </a:rPr>
              <a:t>對男女的身、心、靈 </a:t>
            </a:r>
            <a:r>
              <a:rPr lang="zh-TW" altLang="en-US" sz="3600" b="1" dirty="0">
                <a:solidFill>
                  <a:srgbClr val="FFC000"/>
                </a:solidFill>
                <a:sym typeface="Wingdings" pitchFamily="2" charset="2"/>
              </a:rPr>
              <a:t> </a:t>
            </a:r>
            <a:r>
              <a:rPr lang="en-US" altLang="zh-TW" sz="3600" b="1" dirty="0" smtClean="0">
                <a:solidFill>
                  <a:srgbClr val="FFC000"/>
                </a:solidFill>
                <a:sym typeface="Wingdings" pitchFamily="2" charset="2"/>
              </a:rPr>
              <a:t/>
            </a:r>
            <a:br>
              <a:rPr lang="en-US" altLang="zh-TW" sz="3600" b="1" dirty="0" smtClean="0">
                <a:solidFill>
                  <a:srgbClr val="FFC000"/>
                </a:solidFill>
                <a:sym typeface="Wingdings" pitchFamily="2" charset="2"/>
              </a:rPr>
            </a:br>
            <a:r>
              <a:rPr lang="zh-TW" altLang="en-US" sz="3600" b="1" dirty="0" smtClean="0">
                <a:solidFill>
                  <a:srgbClr val="FFC000"/>
                </a:solidFill>
                <a:sym typeface="Wingdings" pitchFamily="2" charset="2"/>
              </a:rPr>
              <a:t>可能</a:t>
            </a:r>
            <a:r>
              <a:rPr lang="zh-TW" altLang="en-US" sz="3600" b="1" dirty="0">
                <a:solidFill>
                  <a:srgbClr val="FFC000"/>
                </a:solidFill>
                <a:sym typeface="Wingdings" pitchFamily="2" charset="2"/>
              </a:rPr>
              <a:t>有長遠的傷害！</a:t>
            </a:r>
            <a:endParaRPr lang="zh-TW" altLang="en-US" sz="3600" b="1" dirty="0">
              <a:solidFill>
                <a:srgbClr val="FFC000"/>
              </a:solidFill>
            </a:endParaRPr>
          </a:p>
        </p:txBody>
      </p:sp>
      <p:sp>
        <p:nvSpPr>
          <p:cNvPr id="427022" name="Line 14"/>
          <p:cNvSpPr>
            <a:spLocks noChangeShapeType="1"/>
          </p:cNvSpPr>
          <p:nvPr/>
        </p:nvSpPr>
        <p:spPr bwMode="auto">
          <a:xfrm>
            <a:off x="468313" y="206057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7023" name="Line 15"/>
          <p:cNvSpPr>
            <a:spLocks noChangeShapeType="1"/>
          </p:cNvSpPr>
          <p:nvPr/>
        </p:nvSpPr>
        <p:spPr bwMode="auto">
          <a:xfrm>
            <a:off x="250825" y="1916113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7024" name="Line 16"/>
          <p:cNvSpPr>
            <a:spLocks noChangeShapeType="1"/>
          </p:cNvSpPr>
          <p:nvPr/>
        </p:nvSpPr>
        <p:spPr bwMode="auto">
          <a:xfrm>
            <a:off x="8459788" y="2349500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7025" name="Line 17"/>
          <p:cNvSpPr>
            <a:spLocks noChangeShapeType="1"/>
          </p:cNvSpPr>
          <p:nvPr/>
        </p:nvSpPr>
        <p:spPr bwMode="auto">
          <a:xfrm>
            <a:off x="8604250" y="2492375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7026" name="Line 18"/>
          <p:cNvSpPr>
            <a:spLocks noChangeShapeType="1"/>
          </p:cNvSpPr>
          <p:nvPr/>
        </p:nvSpPr>
        <p:spPr bwMode="auto">
          <a:xfrm>
            <a:off x="4211638" y="3357563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7027" name="Line 19"/>
          <p:cNvSpPr>
            <a:spLocks noChangeShapeType="1"/>
          </p:cNvSpPr>
          <p:nvPr/>
        </p:nvSpPr>
        <p:spPr bwMode="auto">
          <a:xfrm>
            <a:off x="4643438" y="3500438"/>
            <a:ext cx="151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7028" name="Text Box 20"/>
          <p:cNvSpPr txBox="1">
            <a:spLocks noChangeArrowheads="1"/>
          </p:cNvSpPr>
          <p:nvPr/>
        </p:nvSpPr>
        <p:spPr bwMode="auto">
          <a:xfrm>
            <a:off x="2700338" y="4292600"/>
            <a:ext cx="403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/>
              <a:t>保留</a:t>
            </a:r>
            <a:r>
              <a:rPr lang="zh-TW" altLang="en-US" sz="3600" b="1">
                <a:solidFill>
                  <a:srgbClr val="FF3300"/>
                </a:solidFill>
              </a:rPr>
              <a:t>性</a:t>
            </a:r>
            <a:r>
              <a:rPr lang="zh-TW" altLang="en-US" sz="3600" b="1"/>
              <a:t>的尊貴意義</a:t>
            </a:r>
          </a:p>
        </p:txBody>
      </p:sp>
      <p:sp>
        <p:nvSpPr>
          <p:cNvPr id="427029" name="Text Box 21"/>
          <p:cNvSpPr txBox="1">
            <a:spLocks noChangeArrowheads="1"/>
          </p:cNvSpPr>
          <p:nvPr/>
        </p:nvSpPr>
        <p:spPr bwMode="auto">
          <a:xfrm>
            <a:off x="1835150" y="5445224"/>
            <a:ext cx="5689600" cy="777875"/>
          </a:xfrm>
          <a:prstGeom prst="rect">
            <a:avLst/>
          </a:prstGeom>
          <a:solidFill>
            <a:srgbClr val="FF3300"/>
          </a:solidFill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>
                <a:solidFill>
                  <a:srgbClr val="FFFF00"/>
                </a:solidFill>
              </a:rPr>
              <a:t>美好的婚姻</a:t>
            </a:r>
          </a:p>
        </p:txBody>
      </p:sp>
      <p:sp>
        <p:nvSpPr>
          <p:cNvPr id="427030" name="AutoShape 22"/>
          <p:cNvSpPr>
            <a:spLocks noChangeArrowheads="1"/>
          </p:cNvSpPr>
          <p:nvPr/>
        </p:nvSpPr>
        <p:spPr bwMode="auto">
          <a:xfrm>
            <a:off x="7740650" y="4724400"/>
            <a:ext cx="720725" cy="1368425"/>
          </a:xfrm>
          <a:prstGeom prst="curvedLeftArrow">
            <a:avLst>
              <a:gd name="adj1" fmla="val 37974"/>
              <a:gd name="adj2" fmla="val 75947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27031" name="AutoShape 23"/>
          <p:cNvSpPr>
            <a:spLocks noChangeArrowheads="1"/>
          </p:cNvSpPr>
          <p:nvPr/>
        </p:nvSpPr>
        <p:spPr bwMode="auto">
          <a:xfrm>
            <a:off x="900113" y="4652963"/>
            <a:ext cx="720725" cy="1511300"/>
          </a:xfrm>
          <a:prstGeom prst="curvedRightArrow">
            <a:avLst>
              <a:gd name="adj1" fmla="val 41938"/>
              <a:gd name="adj2" fmla="val 83877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8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2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70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7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27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2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2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7018"/>
                </p:tgtEl>
              </p:cMediaNode>
            </p:audio>
          </p:childTnLst>
        </p:cTn>
      </p:par>
    </p:tnLst>
    <p:bldLst>
      <p:bldP spid="427020" grpId="0" animBg="1"/>
      <p:bldP spid="427021" grpId="0"/>
      <p:bldP spid="427028" grpId="0"/>
      <p:bldP spid="427029" grpId="0" animBg="1"/>
      <p:bldP spid="427030" grpId="0" animBg="1"/>
      <p:bldP spid="4270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3707904" y="188640"/>
          <a:ext cx="1709558" cy="195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31" name="Photo Editor 影像" r:id="rId4" imgW="12800000" imgH="14114286" progId="">
                  <p:embed/>
                </p:oleObj>
              </mc:Choice>
              <mc:Fallback>
                <p:oleObj name="Photo Editor 影像" r:id="rId4" imgW="12800000" imgH="1411428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88640"/>
                        <a:ext cx="1709558" cy="195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403648" y="5420816"/>
            <a:ext cx="6400800" cy="960512"/>
          </a:xfrm>
        </p:spPr>
        <p:txBody>
          <a:bodyPr>
            <a:noAutofit/>
          </a:bodyPr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>版權屬明光社所有  </a:t>
            </a:r>
            <a:r>
              <a:rPr lang="en-US" altLang="zh-TW" sz="24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/>
            </a:r>
            <a:br>
              <a:rPr lang="en-US" altLang="zh-TW" sz="24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</a:br>
            <a:r>
              <a:rPr lang="en-US" altLang="zh-TW" sz="24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>All rights reserved</a:t>
            </a:r>
            <a:endParaRPr lang="zh-TW" altLang="en-US" sz="2400" dirty="0" smtClean="0">
              <a:solidFill>
                <a:schemeClr val="tx1"/>
              </a:solidFill>
              <a:latin typeface="新細明體" pitchFamily="18" charset="-120"/>
              <a:ea typeface="新細明體" pitchFamily="18" charset="-120"/>
            </a:endParaRPr>
          </a:p>
          <a:p>
            <a:endParaRPr lang="zh-TW" altLang="en-US" sz="2400" dirty="0">
              <a:solidFill>
                <a:schemeClr val="tx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3568" y="2708920"/>
            <a:ext cx="7772400" cy="1224136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http://</a:t>
            </a:r>
            <a:r>
              <a:rPr lang="en-US" altLang="zh-TW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www.truth-light.org.hk</a:t>
            </a:r>
            <a:endParaRPr lang="en-US" altLang="zh-TW" sz="3600" b="1" dirty="0"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Kace\Desktop\6771662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93096"/>
            <a:ext cx="19161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Subtitle 2"/>
          <p:cNvSpPr txBox="1">
            <a:spLocks/>
          </p:cNvSpPr>
          <p:nvPr/>
        </p:nvSpPr>
        <p:spPr bwMode="auto">
          <a:xfrm>
            <a:off x="2720975" y="2852936"/>
            <a:ext cx="6172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zh-TW" altLang="en-US" sz="24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明光社網站</a:t>
            </a: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http://www.truth-light.org.hk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zh-TW" altLang="en-US" sz="24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明光社</a:t>
            </a:r>
            <a:r>
              <a:rPr kumimoji="0" lang="en-US" altLang="zh-TW" sz="24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FB</a:t>
            </a:r>
            <a:r>
              <a:rPr kumimoji="0" lang="zh-TW" altLang="en-US" sz="24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專頁</a:t>
            </a: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http://www.facebook.com/Soc.of.TruthLight</a:t>
            </a:r>
            <a:endParaRPr kumimoji="0" lang="zh-TW" altLang="en-US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2773" name="Picture 3" descr="sofortal_orange_yel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556792"/>
            <a:ext cx="1872580" cy="206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 descr="sofortal_orange_yellow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67244" r="9367"/>
          <a:stretch>
            <a:fillRect/>
          </a:stretch>
        </p:blipFill>
        <p:spPr bwMode="auto">
          <a:xfrm>
            <a:off x="899592" y="4437112"/>
            <a:ext cx="4095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301752" y="365792"/>
            <a:ext cx="8534400" cy="758952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GB" sz="2800" b="1" dirty="0" smtClean="0">
                <a:solidFill>
                  <a:srgbClr val="FFC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注意：基於版權關係，</a:t>
            </a:r>
            <a:r>
              <a:rPr lang="en-US" altLang="zh-TW" sz="2800" b="1" dirty="0" smtClean="0">
                <a:solidFill>
                  <a:srgbClr val="FFC000"/>
                </a:solidFill>
                <a:effectLst/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 smtClean="0">
                <a:solidFill>
                  <a:srgbClr val="FFC000"/>
                </a:solidFill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zh-TW" altLang="en-GB" sz="2800" b="1" dirty="0" smtClean="0">
                <a:solidFill>
                  <a:srgbClr val="FFC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此教材只作非牟利教育用途！</a:t>
            </a:r>
            <a:endParaRPr lang="zh-TW" altLang="en-US" sz="2800" dirty="0">
              <a:solidFill>
                <a:srgbClr val="FFC00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</a:rPr>
              <a:t>談談情     說說性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430085" name="Rectangle 5"/>
          <p:cNvSpPr>
            <a:spLocks noGrp="1" noChangeArrowheads="1"/>
          </p:cNvSpPr>
          <p:nvPr>
            <p:ph sz="quarter" idx="1"/>
          </p:nvPr>
        </p:nvSpPr>
        <p:spPr>
          <a:ln w="57150">
            <a:noFill/>
          </a:ln>
        </p:spPr>
        <p:txBody>
          <a:bodyPr/>
          <a:lstStyle/>
          <a:p>
            <a:r>
              <a:rPr lang="zh-TW" altLang="en-US" sz="4000" b="1" dirty="0" smtClean="0"/>
              <a:t>你認為香港婚前性行為的情況是否越來越普遍？</a:t>
            </a:r>
            <a:r>
              <a:rPr lang="en-US" altLang="zh-TW" sz="4000" b="1" dirty="0" smtClean="0"/>
              <a:t>(Yes / No)</a:t>
            </a:r>
          </a:p>
          <a:p>
            <a:endParaRPr lang="en-US" altLang="zh-TW" sz="2800" dirty="0" smtClean="0"/>
          </a:p>
          <a:p>
            <a:r>
              <a:rPr lang="zh-TW" altLang="en-US" sz="3200" b="1" dirty="0" smtClean="0"/>
              <a:t>你</a:t>
            </a:r>
            <a:r>
              <a:rPr lang="zh-TW" altLang="en-US" sz="3200" b="1" dirty="0"/>
              <a:t>覺得原因是甚麼？</a:t>
            </a:r>
            <a:r>
              <a:rPr lang="en-US" altLang="zh-TW" sz="3200" b="1" dirty="0"/>
              <a:t>(</a:t>
            </a:r>
            <a:r>
              <a:rPr lang="zh-TW" altLang="en-US" sz="3200" b="1" dirty="0"/>
              <a:t>發表你的見解</a:t>
            </a:r>
            <a:r>
              <a:rPr lang="en-US" altLang="zh-TW" sz="3200" b="1" dirty="0"/>
              <a:t>)</a:t>
            </a:r>
          </a:p>
        </p:txBody>
      </p:sp>
      <p:pic>
        <p:nvPicPr>
          <p:cNvPr id="8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sym typeface="Wingdings" pitchFamily="2" charset="2"/>
              </a:rPr>
              <a:t>潮流文化怎樣說</a:t>
            </a:r>
            <a:r>
              <a:rPr lang="en-US" altLang="zh-TW" sz="3600" dirty="0">
                <a:sym typeface="Wingdings" pitchFamily="2" charset="2"/>
              </a:rPr>
              <a:t>…</a:t>
            </a:r>
            <a:r>
              <a:rPr lang="zh-TW" altLang="en-US" sz="3600" dirty="0">
                <a:sym typeface="Wingdings" pitchFamily="2" charset="2"/>
              </a:rPr>
              <a:t>？</a:t>
            </a:r>
            <a:endParaRPr lang="zh-TW" altLang="en-US" sz="3600" dirty="0"/>
          </a:p>
        </p:txBody>
      </p:sp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800" b="1" dirty="0">
                <a:solidFill>
                  <a:srgbClr val="FFFF00"/>
                </a:solidFill>
              </a:rPr>
              <a:t>潮人蜜語</a:t>
            </a:r>
          </a:p>
        </p:txBody>
      </p:sp>
      <p:pic>
        <p:nvPicPr>
          <p:cNvPr id="6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dirty="0" smtClean="0">
                <a:solidFill>
                  <a:srgbClr val="FFC000"/>
                </a:solidFill>
              </a:rPr>
              <a:t>潮人蜜語</a:t>
            </a:r>
            <a:r>
              <a:rPr lang="en-US" altLang="zh-TW" sz="3600" b="1" dirty="0" smtClean="0">
                <a:solidFill>
                  <a:srgbClr val="FFC000"/>
                </a:solidFill>
              </a:rPr>
              <a:t>?</a:t>
            </a:r>
            <a:endParaRPr lang="zh-TW" altLang="en-US" dirty="0">
              <a:solidFill>
                <a:srgbClr val="FFC000"/>
              </a:solidFill>
            </a:endParaRPr>
          </a:p>
        </p:txBody>
      </p:sp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23528" y="1412776"/>
            <a:ext cx="8496944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500" b="1" dirty="0" smtClean="0"/>
              <a:t>哩個年代，乜都講自由解放啦！個個明星都 係咁啦！貞操？好娘喎大佬！</a:t>
            </a:r>
            <a:endParaRPr lang="en-US" altLang="zh-TW" sz="2500" b="1" dirty="0" smtClean="0"/>
          </a:p>
          <a:p>
            <a:pPr marL="457200" indent="-457200">
              <a:buFont typeface="+mj-lt"/>
              <a:buAutoNum type="arabicPeriod"/>
            </a:pPr>
            <a:endParaRPr lang="en-US" altLang="zh-TW" sz="1600" b="1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500" b="1" dirty="0" smtClean="0">
                <a:solidFill>
                  <a:srgbClr val="FFC000"/>
                </a:solidFill>
              </a:rPr>
              <a:t>我覺得佢係我一生最愛既人，點解唔可以全然奉獻畀佢呢？</a:t>
            </a:r>
            <a:endParaRPr lang="en-US" altLang="zh-TW" sz="2500" b="1" dirty="0" smtClean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1600" b="1" dirty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500" b="1" dirty="0" smtClean="0"/>
              <a:t>擔心？戴套咪搞掂囉，蠢！大肚？落左佢囉，後生細女好快好番！</a:t>
            </a:r>
            <a:endParaRPr lang="en-US" altLang="zh-TW" sz="2500" b="1" dirty="0" smtClean="0"/>
          </a:p>
          <a:p>
            <a:pPr marL="457200" indent="-457200">
              <a:buFont typeface="+mj-lt"/>
              <a:buAutoNum type="arabicPeriod"/>
            </a:pPr>
            <a:endParaRPr lang="en-US" altLang="zh-TW" sz="1600" b="1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500" b="1" dirty="0" smtClean="0">
                <a:solidFill>
                  <a:srgbClr val="FFC000"/>
                </a:solidFill>
              </a:rPr>
              <a:t>大家拍左拖咁耐，又唔係玩玩下，性行為可以進一步增進我地既感情。</a:t>
            </a:r>
            <a:endParaRPr lang="en-US" altLang="zh-TW" sz="2500" b="1" dirty="0" smtClean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1600" b="1" dirty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500" b="1" dirty="0" smtClean="0"/>
              <a:t>未試過，點知佢係咪我第日適合既對象呀？</a:t>
            </a:r>
            <a:r>
              <a:rPr lang="zh-TW" altLang="en-US" sz="25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301752" y="476672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zh-TW" altLang="en-US" sz="3000" b="1" dirty="0" smtClean="0">
                <a:solidFill>
                  <a:srgbClr val="FFC000"/>
                </a:solidFill>
              </a:rPr>
              <a:t>哩個年代，乜都講自由解放啦！個個明星都係咁啦！貞操？好娘喎大佬！</a:t>
            </a:r>
            <a:endParaRPr lang="zh-TW" altLang="en-US" sz="3000" dirty="0"/>
          </a:p>
        </p:txBody>
      </p:sp>
      <p:pic>
        <p:nvPicPr>
          <p:cNvPr id="419843" name="Picture 3" descr="wen1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467544" y="1628800"/>
            <a:ext cx="3149600" cy="2146300"/>
          </a:xfrm>
          <a:noFill/>
          <a:ln/>
        </p:spPr>
      </p:pic>
      <p:pic>
        <p:nvPicPr>
          <p:cNvPr id="419845" name="Picture 5" descr="美鈔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355976" y="2060575"/>
            <a:ext cx="4424362" cy="1804988"/>
          </a:xfrm>
          <a:noFill/>
          <a:ln/>
        </p:spPr>
      </p:pic>
      <p:pic>
        <p:nvPicPr>
          <p:cNvPr id="419844" name="Picture 4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19846" name="Text Box 6"/>
          <p:cNvSpPr txBox="1">
            <a:spLocks noChangeArrowheads="1"/>
          </p:cNvSpPr>
          <p:nvPr/>
        </p:nvSpPr>
        <p:spPr bwMode="auto">
          <a:xfrm>
            <a:off x="457200" y="4343400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/>
              <a:t>「乜乜」主義？</a:t>
            </a:r>
          </a:p>
        </p:txBody>
      </p:sp>
      <p:sp>
        <p:nvSpPr>
          <p:cNvPr id="419847" name="Text Box 7"/>
          <p:cNvSpPr txBox="1">
            <a:spLocks noChangeArrowheads="1"/>
          </p:cNvSpPr>
          <p:nvPr/>
        </p:nvSpPr>
        <p:spPr bwMode="auto">
          <a:xfrm>
            <a:off x="457200" y="2133600"/>
            <a:ext cx="8137525" cy="1387475"/>
          </a:xfrm>
          <a:prstGeom prst="rect">
            <a:avLst/>
          </a:prstGeom>
          <a:solidFill>
            <a:schemeClr val="bg2"/>
          </a:solidFill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8000" b="1" i="1" dirty="0">
                <a:solidFill>
                  <a:srgbClr val="FF3300"/>
                </a:solidFill>
              </a:rPr>
              <a:t>「性解放」</a:t>
            </a:r>
          </a:p>
        </p:txBody>
      </p:sp>
      <p:sp>
        <p:nvSpPr>
          <p:cNvPr id="419848" name="Text Box 8"/>
          <p:cNvSpPr txBox="1">
            <a:spLocks noChangeArrowheads="1"/>
          </p:cNvSpPr>
          <p:nvPr/>
        </p:nvSpPr>
        <p:spPr bwMode="auto">
          <a:xfrm>
            <a:off x="4724400" y="4327525"/>
            <a:ext cx="3889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/>
              <a:t>「物物」主義？</a:t>
            </a:r>
          </a:p>
        </p:txBody>
      </p:sp>
      <p:sp>
        <p:nvSpPr>
          <p:cNvPr id="419849" name="Text Box 9"/>
          <p:cNvSpPr txBox="1">
            <a:spLocks noChangeArrowheads="1"/>
          </p:cNvSpPr>
          <p:nvPr/>
        </p:nvSpPr>
        <p:spPr bwMode="auto">
          <a:xfrm>
            <a:off x="2698849" y="5373216"/>
            <a:ext cx="38893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FFFF00"/>
                </a:solidFill>
              </a:rPr>
              <a:t>你又知唔知？</a:t>
            </a:r>
          </a:p>
        </p:txBody>
      </p:sp>
      <p:pic>
        <p:nvPicPr>
          <p:cNvPr id="13" name="Picture 7" descr="sofortal_orange_yell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9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19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9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44"/>
                </p:tgtEl>
              </p:cMediaNode>
            </p:audio>
          </p:childTnLst>
        </p:cTn>
      </p:par>
    </p:tnLst>
    <p:bldLst>
      <p:bldP spid="419846" grpId="0" autoUpdateAnimBg="0"/>
      <p:bldP spid="419847" grpId="0" animBg="1" autoUpdateAnimBg="0"/>
      <p:bldP spid="419848" grpId="0" autoUpdateAnimBg="0"/>
      <p:bldP spid="4198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/>
              <a:t>性解放主義 </a:t>
            </a:r>
            <a:r>
              <a:rPr lang="zh-TW" altLang="en-US" dirty="0">
                <a:sym typeface="Wingdings" pitchFamily="2" charset="2"/>
              </a:rPr>
              <a:t> 四、五十年前在歐美興起</a:t>
            </a:r>
          </a:p>
          <a:p>
            <a:pPr>
              <a:buFont typeface="Wingdings" pitchFamily="2" charset="2"/>
              <a:buNone/>
            </a:pPr>
            <a:r>
              <a:rPr lang="zh-TW" altLang="en-US" dirty="0">
                <a:sym typeface="Wingdings" pitchFamily="2" charset="2"/>
              </a:rPr>
              <a:t>                          身體自主，自由滿足性需要</a:t>
            </a:r>
          </a:p>
          <a:p>
            <a:pPr>
              <a:buFont typeface="Wingdings" pitchFamily="2" charset="2"/>
              <a:buNone/>
            </a:pPr>
            <a:r>
              <a:rPr lang="zh-TW" altLang="en-US" dirty="0">
                <a:sym typeface="Wingdings" pitchFamily="2" charset="2"/>
              </a:rPr>
              <a:t>                          盡情享樂，拋開道德束縛</a:t>
            </a:r>
            <a:endParaRPr lang="zh-TW" altLang="en-US" b="1" i="1" dirty="0">
              <a:solidFill>
                <a:srgbClr val="FFFF00"/>
              </a:solidFill>
              <a:sym typeface="Wingdings" pitchFamily="2" charset="2"/>
            </a:endParaRPr>
          </a:p>
        </p:txBody>
      </p:sp>
      <p:pic>
        <p:nvPicPr>
          <p:cNvPr id="414726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14727" name="Text Box 7"/>
          <p:cNvSpPr txBox="1">
            <a:spLocks noChangeArrowheads="1"/>
          </p:cNvSpPr>
          <p:nvPr/>
        </p:nvSpPr>
        <p:spPr bwMode="auto">
          <a:xfrm>
            <a:off x="1331640" y="4797152"/>
            <a:ext cx="7416824" cy="707886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zh-TW" altLang="en-US" sz="4000" b="1" i="1" dirty="0">
                <a:solidFill>
                  <a:srgbClr val="FF0000"/>
                </a:solidFill>
                <a:sym typeface="Wingdings" pitchFamily="2" charset="2"/>
              </a:rPr>
              <a:t>婚前性行為、一夜情、婚外情</a:t>
            </a:r>
            <a:r>
              <a:rPr lang="en-US" altLang="zh-TW" sz="4000" b="1" i="1" dirty="0">
                <a:solidFill>
                  <a:srgbClr val="FF0000"/>
                </a:solidFill>
                <a:sym typeface="Wingdings" pitchFamily="2" charset="2"/>
              </a:rPr>
              <a:t>…</a:t>
            </a:r>
            <a:endParaRPr lang="en-US" altLang="zh-TW" sz="4000" dirty="0">
              <a:solidFill>
                <a:srgbClr val="FF0000"/>
              </a:solidFill>
            </a:endParaRPr>
          </a:p>
        </p:txBody>
      </p:sp>
      <p:sp>
        <p:nvSpPr>
          <p:cNvPr id="414728" name="Text Box 8"/>
          <p:cNvSpPr txBox="1">
            <a:spLocks noChangeArrowheads="1"/>
          </p:cNvSpPr>
          <p:nvPr/>
        </p:nvSpPr>
        <p:spPr bwMode="auto">
          <a:xfrm>
            <a:off x="395536" y="3501008"/>
            <a:ext cx="4752528" cy="646331"/>
          </a:xfrm>
          <a:prstGeom prst="rect">
            <a:avLst/>
          </a:prstGeom>
          <a:solidFill>
            <a:srgbClr val="3E3A5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FFFF00"/>
                </a:solidFill>
              </a:rPr>
              <a:t>隨心所欲，不關你事！</a:t>
            </a:r>
          </a:p>
        </p:txBody>
      </p:sp>
      <p:sp>
        <p:nvSpPr>
          <p:cNvPr id="9" name="標題 11"/>
          <p:cNvSpPr txBox="1">
            <a:spLocks/>
          </p:cNvSpPr>
          <p:nvPr/>
        </p:nvSpPr>
        <p:spPr>
          <a:xfrm>
            <a:off x="301752" y="476672"/>
            <a:ext cx="8534400" cy="75895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哩個年代，乜都講自由解放啦！個個明星都係咁啦！貞操？好娘喎大佬！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4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7" presetClass="entr" presetSubtype="2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4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4726"/>
                </p:tgtEl>
              </p:cMediaNode>
            </p:audio>
          </p:childTnLst>
        </p:cTn>
      </p:par>
    </p:tnLst>
    <p:bldLst>
      <p:bldP spid="414723" grpId="0" build="p" bldLvl="5" autoUpdateAnimBg="0" advAuto="3000"/>
      <p:bldP spid="414727" grpId="0"/>
      <p:bldP spid="414728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TW" dirty="0">
                <a:sym typeface="Wingdings" pitchFamily="2" charset="2"/>
              </a:rPr>
              <a:t>        </a:t>
            </a:r>
            <a:r>
              <a:rPr lang="zh-TW" altLang="en-US" sz="4000" b="1" dirty="0">
                <a:solidFill>
                  <a:srgbClr val="FF3300"/>
                </a:solidFill>
                <a:sym typeface="Wingdings" pitchFamily="2" charset="2"/>
              </a:rPr>
              <a:t>性解放</a:t>
            </a:r>
            <a:r>
              <a:rPr lang="zh-TW" altLang="en-US" sz="4000" b="1" dirty="0" smtClean="0">
                <a:solidFill>
                  <a:srgbClr val="FF3300"/>
                </a:solidFill>
                <a:sym typeface="Wingdings" pitchFamily="2" charset="2"/>
              </a:rPr>
              <a:t>主義</a:t>
            </a:r>
            <a:endParaRPr lang="en-US" altLang="zh-TW" sz="40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pPr algn="ctr">
              <a:buFont typeface="Wingdings" pitchFamily="2" charset="2"/>
              <a:buNone/>
            </a:pPr>
            <a:endParaRPr lang="en-US" altLang="zh-TW" sz="40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pPr algn="ctr">
              <a:buFont typeface="Wingdings" pitchFamily="2" charset="2"/>
              <a:buNone/>
            </a:pPr>
            <a:endParaRPr lang="en-US" altLang="zh-TW" sz="40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n-US" altLang="zh-TW" sz="3200" b="1" dirty="0" smtClean="0">
                <a:sym typeface="Wingdings" pitchFamily="2" charset="2"/>
              </a:rPr>
              <a:t> </a:t>
            </a:r>
            <a:r>
              <a:rPr lang="zh-TW" altLang="en-US" sz="3200" b="1" dirty="0" smtClean="0">
                <a:sym typeface="Wingdings" pitchFamily="2" charset="2"/>
              </a:rPr>
              <a:t>傳媒美化 </a:t>
            </a:r>
            <a:r>
              <a:rPr lang="en-US" altLang="zh-TW" sz="3200" b="1" dirty="0" smtClean="0">
                <a:sym typeface="Wingdings" pitchFamily="2" charset="2"/>
              </a:rPr>
              <a:t>+ </a:t>
            </a:r>
            <a:r>
              <a:rPr lang="zh-TW" altLang="en-US" sz="3200" b="1" dirty="0" smtClean="0">
                <a:sym typeface="Wingdings" pitchFamily="2" charset="2"/>
              </a:rPr>
              <a:t>名人偶像的帶動</a:t>
            </a:r>
            <a:endParaRPr lang="en-US" altLang="zh-TW" sz="3200" b="1" dirty="0" smtClean="0">
              <a:sym typeface="Wingdings" pitchFamily="2" charset="2"/>
            </a:endParaRPr>
          </a:p>
          <a:p>
            <a:pPr algn="ctr">
              <a:buNone/>
            </a:pPr>
            <a:endParaRPr lang="en-US" altLang="zh-TW" sz="3200" b="1" dirty="0" smtClean="0">
              <a:sym typeface="Wingdings" pitchFamily="2" charset="2"/>
            </a:endParaRPr>
          </a:p>
          <a:p>
            <a:pPr algn="ctr">
              <a:buNone/>
            </a:pPr>
            <a:endParaRPr lang="en-US" altLang="zh-TW" sz="3200" b="1" dirty="0" smtClean="0">
              <a:sym typeface="Wingdings" pitchFamily="2" charset="2"/>
            </a:endParaRPr>
          </a:p>
          <a:p>
            <a:pPr algn="ctr">
              <a:buNone/>
            </a:pPr>
            <a:r>
              <a:rPr lang="zh-TW" altLang="en-US" sz="4000" b="1" i="1" u="sng" dirty="0" smtClean="0">
                <a:solidFill>
                  <a:srgbClr val="7B46D0"/>
                </a:solidFill>
                <a:sym typeface="Wingdings" pitchFamily="2" charset="2"/>
              </a:rPr>
              <a:t>但並不怎樣講述後果</a:t>
            </a:r>
            <a:endParaRPr lang="zh-TW" altLang="en-US" sz="3200" dirty="0">
              <a:sym typeface="Wingdings" pitchFamily="2" charset="2"/>
            </a:endParaRPr>
          </a:p>
        </p:txBody>
      </p:sp>
      <p:sp>
        <p:nvSpPr>
          <p:cNvPr id="415749" name="AutoShape 5"/>
          <p:cNvSpPr>
            <a:spLocks noChangeArrowheads="1"/>
          </p:cNvSpPr>
          <p:nvPr/>
        </p:nvSpPr>
        <p:spPr bwMode="auto">
          <a:xfrm>
            <a:off x="4267200" y="4365104"/>
            <a:ext cx="719138" cy="1008063"/>
          </a:xfrm>
          <a:prstGeom prst="downArrowCallout">
            <a:avLst>
              <a:gd name="adj1" fmla="val 25000"/>
              <a:gd name="adj2" fmla="val 25000"/>
              <a:gd name="adj3" fmla="val 23363"/>
              <a:gd name="adj4" fmla="val 6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5750" name="AutoShape 6"/>
          <p:cNvSpPr>
            <a:spLocks noChangeArrowheads="1"/>
          </p:cNvSpPr>
          <p:nvPr/>
        </p:nvSpPr>
        <p:spPr bwMode="auto">
          <a:xfrm>
            <a:off x="4356100" y="2636912"/>
            <a:ext cx="431800" cy="576262"/>
          </a:xfrm>
          <a:prstGeom prst="downArrow">
            <a:avLst>
              <a:gd name="adj1" fmla="val 50000"/>
              <a:gd name="adj2" fmla="val 3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415755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15757" name="Text Box 13"/>
          <p:cNvSpPr txBox="1">
            <a:spLocks noChangeArrowheads="1"/>
          </p:cNvSpPr>
          <p:nvPr/>
        </p:nvSpPr>
        <p:spPr bwMode="auto">
          <a:xfrm>
            <a:off x="2123728" y="5661248"/>
            <a:ext cx="510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en-US" altLang="zh-TW" sz="3200" b="1" dirty="0">
                <a:solidFill>
                  <a:srgbClr val="7B46D0"/>
                </a:solidFill>
                <a:sym typeface="Wingdings" pitchFamily="2" charset="2"/>
              </a:rPr>
              <a:t> </a:t>
            </a:r>
            <a:endParaRPr lang="zh-TW" altLang="en-US" b="1" dirty="0">
              <a:solidFill>
                <a:srgbClr val="7B46D0"/>
              </a:solidFill>
            </a:endParaRPr>
          </a:p>
        </p:txBody>
      </p:sp>
      <p:pic>
        <p:nvPicPr>
          <p:cNvPr id="11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標題 11"/>
          <p:cNvSpPr txBox="1">
            <a:spLocks/>
          </p:cNvSpPr>
          <p:nvPr/>
        </p:nvSpPr>
        <p:spPr>
          <a:xfrm>
            <a:off x="301752" y="476672"/>
            <a:ext cx="8534400" cy="75895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哩個年代，乜都講自由解放啦！個個明星都係咁啦！貞操？好娘喎大佬！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18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5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5755"/>
                </p:tgtEl>
              </p:cMediaNode>
            </p:audio>
          </p:childTnLst>
        </p:cTn>
      </p:par>
    </p:tnLst>
    <p:bldLst>
      <p:bldP spid="415747" grpId="0" autoUpdateAnimBg="0"/>
      <p:bldP spid="415749" grpId="0" animBg="1"/>
      <p:bldP spid="415750" grpId="0" animBg="1"/>
      <p:bldP spid="41575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2051521" y="1844675"/>
            <a:ext cx="5184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/>
              <a:t>實行多年    深嚐惡果</a:t>
            </a:r>
          </a:p>
        </p:txBody>
      </p:sp>
      <p:sp>
        <p:nvSpPr>
          <p:cNvPr id="416773" name="Text Box 5"/>
          <p:cNvSpPr txBox="1">
            <a:spLocks noChangeArrowheads="1"/>
          </p:cNvSpPr>
          <p:nvPr/>
        </p:nvSpPr>
        <p:spPr bwMode="auto">
          <a:xfrm>
            <a:off x="2483966" y="2708275"/>
            <a:ext cx="4032250" cy="636588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/>
              <a:t>夫婦關係薄弱</a:t>
            </a:r>
          </a:p>
        </p:txBody>
      </p:sp>
      <p:sp>
        <p:nvSpPr>
          <p:cNvPr id="416774" name="Text Box 6"/>
          <p:cNvSpPr txBox="1">
            <a:spLocks noChangeArrowheads="1"/>
          </p:cNvSpPr>
          <p:nvPr/>
        </p:nvSpPr>
        <p:spPr bwMode="auto">
          <a:xfrm>
            <a:off x="2124075" y="3644900"/>
            <a:ext cx="4535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u="sng"/>
              <a:t>離完又結    結完又離</a:t>
            </a:r>
            <a:r>
              <a:rPr lang="en-US" altLang="zh-TW" sz="3200" b="1" u="sng"/>
              <a:t>…</a:t>
            </a:r>
          </a:p>
        </p:txBody>
      </p:sp>
      <p:sp>
        <p:nvSpPr>
          <p:cNvPr id="416775" name="Text Box 7"/>
          <p:cNvSpPr txBox="1">
            <a:spLocks noChangeArrowheads="1"/>
          </p:cNvSpPr>
          <p:nvPr/>
        </p:nvSpPr>
        <p:spPr bwMode="auto">
          <a:xfrm>
            <a:off x="1907629" y="3500438"/>
            <a:ext cx="5400675" cy="1311275"/>
          </a:xfrm>
          <a:prstGeom prst="rect">
            <a:avLst/>
          </a:prstGeom>
          <a:solidFill>
            <a:srgbClr val="7B46D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chemeClr val="bg1"/>
                </a:solidFill>
              </a:rPr>
              <a:t>孩子沒有家庭概念，對婚姻失去信心！</a:t>
            </a:r>
          </a:p>
        </p:txBody>
      </p:sp>
      <p:sp>
        <p:nvSpPr>
          <p:cNvPr id="416776" name="Text Box 8"/>
          <p:cNvSpPr txBox="1">
            <a:spLocks noChangeArrowheads="1"/>
          </p:cNvSpPr>
          <p:nvPr/>
        </p:nvSpPr>
        <p:spPr bwMode="auto">
          <a:xfrm>
            <a:off x="322584" y="5157788"/>
            <a:ext cx="1368425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/>
              <a:t>性病</a:t>
            </a:r>
          </a:p>
        </p:txBody>
      </p:sp>
      <p:sp>
        <p:nvSpPr>
          <p:cNvPr id="416777" name="Text Box 9"/>
          <p:cNvSpPr txBox="1">
            <a:spLocks noChangeArrowheads="1"/>
          </p:cNvSpPr>
          <p:nvPr/>
        </p:nvSpPr>
        <p:spPr bwMode="auto">
          <a:xfrm>
            <a:off x="4283397" y="5157788"/>
            <a:ext cx="2592387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/>
              <a:t>未婚懷孕</a:t>
            </a:r>
          </a:p>
        </p:txBody>
      </p:sp>
      <p:sp>
        <p:nvSpPr>
          <p:cNvPr id="416778" name="Text Box 10"/>
          <p:cNvSpPr txBox="1">
            <a:spLocks noChangeArrowheads="1"/>
          </p:cNvSpPr>
          <p:nvPr/>
        </p:nvSpPr>
        <p:spPr bwMode="auto">
          <a:xfrm>
            <a:off x="7236147" y="5157788"/>
            <a:ext cx="1584325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/>
              <a:t>墮胎</a:t>
            </a:r>
          </a:p>
        </p:txBody>
      </p:sp>
      <p:pic>
        <p:nvPicPr>
          <p:cNvPr id="416780" name="Picture 1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16781" name="Text Box 13"/>
          <p:cNvSpPr txBox="1">
            <a:spLocks noChangeArrowheads="1"/>
          </p:cNvSpPr>
          <p:nvPr/>
        </p:nvSpPr>
        <p:spPr bwMode="auto">
          <a:xfrm>
            <a:off x="1979934" y="5157788"/>
            <a:ext cx="1944688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/>
              <a:t>愛滋病</a:t>
            </a:r>
          </a:p>
        </p:txBody>
      </p:sp>
      <p:pic>
        <p:nvPicPr>
          <p:cNvPr id="14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962" y="188640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標題 11"/>
          <p:cNvSpPr txBox="1">
            <a:spLocks/>
          </p:cNvSpPr>
          <p:nvPr/>
        </p:nvSpPr>
        <p:spPr>
          <a:xfrm>
            <a:off x="301752" y="476672"/>
            <a:ext cx="8534400" cy="75895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哩個年代，乜都講自由解放啦！個個明星都係咁啦！貞操？好娘喎大佬！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67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16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16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6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6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6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6780"/>
                </p:tgtEl>
              </p:cMediaNode>
            </p:audio>
          </p:childTnLst>
        </p:cTn>
      </p:par>
    </p:tnLst>
    <p:bldLst>
      <p:bldP spid="416772" grpId="0" autoUpdateAnimBg="0"/>
      <p:bldP spid="416773" grpId="0" animBg="1" autoUpdateAnimBg="0"/>
      <p:bldP spid="416774" grpId="0" autoUpdateAnimBg="0"/>
      <p:bldP spid="416775" grpId="0" animBg="1" autoUpdateAnimBg="0"/>
      <p:bldP spid="416776" grpId="0" animBg="1" autoUpdateAnimBg="0"/>
      <p:bldP spid="416777" grpId="0" animBg="1" autoUpdateAnimBg="0"/>
      <p:bldP spid="416778" grpId="0" animBg="1" autoUpdateAnimBg="0"/>
      <p:bldP spid="416781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2695</TotalTime>
  <Words>1158</Words>
  <Application>Microsoft Office PowerPoint</Application>
  <PresentationFormat>如螢幕大小 (4:3)</PresentationFormat>
  <Paragraphs>182</Paragraphs>
  <Slides>29</Slides>
  <Notes>1</Notes>
  <HiddenSlides>0</HiddenSlides>
  <MMClips>19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0" baseType="lpstr">
      <vt:lpstr>微軟正黑體</vt:lpstr>
      <vt:lpstr>新細明體</vt:lpstr>
      <vt:lpstr>Arial</vt:lpstr>
      <vt:lpstr>Calibri</vt:lpstr>
      <vt:lpstr>Georgia</vt:lpstr>
      <vt:lpstr>Gill Sans MT</vt:lpstr>
      <vt:lpstr>Times New Roman</vt:lpstr>
      <vt:lpstr>Wingdings</vt:lpstr>
      <vt:lpstr>Wingdings 2</vt:lpstr>
      <vt:lpstr>市鎮</vt:lpstr>
      <vt:lpstr>Photo Editor 影像</vt:lpstr>
      <vt:lpstr>婚前性行為 </vt:lpstr>
      <vt:lpstr>關注生命倫理　正視社會歪風</vt:lpstr>
      <vt:lpstr>談談情     說說性</vt:lpstr>
      <vt:lpstr>潮人蜜語</vt:lpstr>
      <vt:lpstr>潮人蜜語?</vt:lpstr>
      <vt:lpstr>哩個年代，乜都講自由解放啦！個個明星都係咁啦！貞操？好娘喎大佬！</vt:lpstr>
      <vt:lpstr>PowerPoint 簡報</vt:lpstr>
      <vt:lpstr>PowerPoint 簡報</vt:lpstr>
      <vt:lpstr>PowerPoint 簡報</vt:lpstr>
      <vt:lpstr>PowerPoint 簡報</vt:lpstr>
      <vt:lpstr>我覺得佢係我一生最愛既人，點解唔可以全然奉獻畀佢呢？</vt:lpstr>
      <vt:lpstr>PowerPoint 簡報</vt:lpstr>
      <vt:lpstr>擔心？戴套咪搞掂囉，蠢！ 大肚？落左佢囉，後生細女好快好番！</vt:lpstr>
      <vt:lpstr>擔心？戴套咪搞掂囉，蠢！ 大肚？落左佢囉，後生細女好快好番！</vt:lpstr>
      <vt:lpstr>擔心？戴套咪搞掂囉，蠢！ 大肚？落左佢囉，後生細女好快好番！</vt:lpstr>
      <vt:lpstr>PowerPoint 簡報</vt:lpstr>
      <vt:lpstr>PowerPoint 簡報</vt:lpstr>
      <vt:lpstr>PowerPoint 簡報</vt:lpstr>
      <vt:lpstr>大家拍左咁耐拖，又唔係玩玩下， 性行為可以進一步增進我地既感情。</vt:lpstr>
      <vt:lpstr>未試過，點知佢係咪我第日適合既對象呀？</vt:lpstr>
      <vt:lpstr>未試過，點知佢係咪我第日適合既對象呀？</vt:lpstr>
      <vt:lpstr>未試過，點知佢係咪我第日適合既對象呀？</vt:lpstr>
      <vt:lpstr>自「覺」自受</vt:lpstr>
      <vt:lpstr>三個個案：</vt:lpstr>
      <vt:lpstr>PowerPoint 簡報</vt:lpstr>
      <vt:lpstr>PowerPoint 簡報</vt:lpstr>
      <vt:lpstr>PowerPoint 簡報</vt:lpstr>
      <vt:lpstr>http://www.truth-light.org.hk</vt:lpstr>
      <vt:lpstr>注意：基於版權關係， 此教材只作非牟利教育用途！</vt:lpstr>
    </vt:vector>
  </TitlesOfParts>
  <Company>HKJCF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http://www.truth-light.org.hk</dc:title>
  <dc:creator>HKJCF</dc:creator>
  <cp:lastModifiedBy>yung</cp:lastModifiedBy>
  <cp:revision>312</cp:revision>
  <dcterms:created xsi:type="dcterms:W3CDTF">2003-02-13T08:50:14Z</dcterms:created>
  <dcterms:modified xsi:type="dcterms:W3CDTF">2016-01-07T03:29:56Z</dcterms:modified>
</cp:coreProperties>
</file>