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3"/>
  </p:notesMasterIdLst>
  <p:sldIdLst>
    <p:sldId id="262" r:id="rId2"/>
    <p:sldId id="367" r:id="rId3"/>
    <p:sldId id="317" r:id="rId4"/>
    <p:sldId id="331" r:id="rId5"/>
    <p:sldId id="369" r:id="rId6"/>
    <p:sldId id="335" r:id="rId7"/>
    <p:sldId id="336" r:id="rId8"/>
    <p:sldId id="370" r:id="rId9"/>
    <p:sldId id="360" r:id="rId10"/>
    <p:sldId id="371" r:id="rId11"/>
    <p:sldId id="337" r:id="rId12"/>
    <p:sldId id="372" r:id="rId13"/>
    <p:sldId id="341" r:id="rId14"/>
    <p:sldId id="342" r:id="rId15"/>
    <p:sldId id="373" r:id="rId16"/>
    <p:sldId id="343" r:id="rId17"/>
    <p:sldId id="374" r:id="rId18"/>
    <p:sldId id="344" r:id="rId19"/>
    <p:sldId id="375" r:id="rId20"/>
    <p:sldId id="361" r:id="rId21"/>
    <p:sldId id="270" r:id="rId22"/>
    <p:sldId id="362" r:id="rId23"/>
    <p:sldId id="364" r:id="rId24"/>
    <p:sldId id="354" r:id="rId25"/>
    <p:sldId id="355" r:id="rId26"/>
    <p:sldId id="356" r:id="rId27"/>
    <p:sldId id="365" r:id="rId28"/>
    <p:sldId id="327" r:id="rId29"/>
    <p:sldId id="346" r:id="rId30"/>
    <p:sldId id="345" r:id="rId31"/>
    <p:sldId id="348" r:id="rId32"/>
    <p:sldId id="349" r:id="rId33"/>
    <p:sldId id="350" r:id="rId34"/>
    <p:sldId id="351" r:id="rId35"/>
    <p:sldId id="352" r:id="rId36"/>
    <p:sldId id="324" r:id="rId37"/>
    <p:sldId id="330" r:id="rId38"/>
    <p:sldId id="357" r:id="rId39"/>
    <p:sldId id="358" r:id="rId40"/>
    <p:sldId id="366" r:id="rId41"/>
    <p:sldId id="368" r:id="rId4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9" autoAdjust="0"/>
    <p:restoredTop sz="94660"/>
  </p:normalViewPr>
  <p:slideViewPr>
    <p:cSldViewPr>
      <p:cViewPr varScale="1">
        <p:scale>
          <a:sx n="106" d="100"/>
          <a:sy n="106" d="100"/>
        </p:scale>
        <p:origin x="164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741ADB-1846-469F-B936-A3F885387FB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0124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B11C69-B72B-4B3E-BE01-96282533204C}" type="slidenum">
              <a:rPr lang="en-US" altLang="zh-TW"/>
              <a:pPr/>
              <a:t>40</a:t>
            </a:fld>
            <a:endParaRPr lang="en-US" altLang="zh-TW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24" tIns="45712" rIns="91424" bIns="45712"/>
          <a:lstStyle/>
          <a:p>
            <a:r>
              <a:rPr lang="zh-TW" altLang="en-US"/>
              <a:t>明光社</a:t>
            </a:r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2550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" y="0"/>
            <a:ext cx="914162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-1" y="5102352"/>
            <a:ext cx="9141620" cy="17556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1550" y="2286000"/>
            <a:ext cx="7200900" cy="1517904"/>
          </a:xfrm>
        </p:spPr>
        <p:txBody>
          <a:bodyPr anchor="b"/>
          <a:lstStyle>
            <a:lvl1pPr algn="ctr" latinLnBrk="0">
              <a:defRPr lang="zh-TW" sz="54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71550" y="3959352"/>
            <a:ext cx="7200900" cy="9144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000" cap="all" baseline="0"/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 smtClean="0"/>
              <a:t>按一下以編輯母片副標題樣式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257B-EBE2-4A3C-98B3-A1A9B38F347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257B-EBE2-4A3C-98B3-A1A9B38F347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4BFF-656B-4477-8805-EDDE14A7195B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74320"/>
            <a:ext cx="9144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550" y="2130552"/>
            <a:ext cx="7200900" cy="2359152"/>
          </a:xfrm>
        </p:spPr>
        <p:txBody>
          <a:bodyPr anchor="b">
            <a:normAutofit/>
          </a:bodyPr>
          <a:lstStyle>
            <a:lvl1pPr algn="ctr" latinLnBrk="0">
              <a:defRPr lang="zh-TW" sz="54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71550" y="4572000"/>
            <a:ext cx="7200900" cy="841248"/>
          </a:xfrm>
        </p:spPr>
        <p:txBody>
          <a:bodyPr anchor="t"/>
          <a:lstStyle>
            <a:lvl1pPr marL="0" indent="0" algn="ctr" latinLnBrk="0">
              <a:spcBef>
                <a:spcPts val="0"/>
              </a:spcBef>
              <a:buNone/>
              <a:defRPr lang="zh-TW" sz="20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257B-EBE2-4A3C-98B3-A1A9B38F347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B16BC-768B-4738-9DDF-50A9B0FEF9F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5840" y="466344"/>
            <a:ext cx="7132320" cy="12344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 cap="all" baseline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05840" y="2740733"/>
            <a:ext cx="3429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709160" y="1837464"/>
            <a:ext cx="3429000" cy="766588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0" cap="all" baseline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09160" y="2740733"/>
            <a:ext cx="3429000" cy="3288847"/>
          </a:xfrm>
        </p:spPr>
        <p:txBody>
          <a:bodyPr>
            <a:normAutofit/>
          </a:bodyPr>
          <a:lstStyle>
            <a:lvl1pPr latinLnBrk="0">
              <a:defRPr lang="zh-TW" sz="1800"/>
            </a:lvl1pPr>
            <a:lvl2pPr latinLnBrk="0">
              <a:defRPr lang="zh-TW" sz="1600"/>
            </a:lvl2pPr>
            <a:lvl3pPr latinLnBrk="0">
              <a:defRPr lang="zh-TW" sz="1400"/>
            </a:lvl3pPr>
            <a:lvl4pPr latinLnBrk="0">
              <a:defRPr lang="zh-TW" sz="1200"/>
            </a:lvl4pPr>
            <a:lvl5pPr latinLnBrk="0">
              <a:defRPr lang="zh-TW" sz="1200"/>
            </a:lvl5pPr>
            <a:lvl6pPr latinLnBrk="0">
              <a:defRPr lang="zh-TW" sz="1200"/>
            </a:lvl6pPr>
            <a:lvl7pPr latinLnBrk="0">
              <a:defRPr lang="zh-TW" sz="1200"/>
            </a:lvl7pPr>
            <a:lvl8pPr latinLnBrk="0">
              <a:defRPr lang="zh-TW" sz="1200"/>
            </a:lvl8pPr>
            <a:lvl9pPr latinLnBrk="0">
              <a:defRPr lang="zh-TW"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51023-DBC9-45F3-A9CA-4C8D439ADC7E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4121-209F-4261-94DF-3EBAA8D39E8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1620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TW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9FE56-3D45-4E98-B26D-8971884AB7C2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02986" y="2350008"/>
            <a:ext cx="3154680" cy="1993392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2900" y="758952"/>
            <a:ext cx="4972050" cy="5330952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02986" y="4361688"/>
            <a:ext cx="3154680" cy="1728216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ED91-70EB-4727-9ACA-871AC111AB8F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02986" y="2350008"/>
            <a:ext cx="3154680" cy="1993392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26314" y="502920"/>
            <a:ext cx="5026914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 algn="ctr" latinLnBrk="0">
              <a:buNone/>
              <a:defRPr lang="zh-TW" sz="32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02986" y="4361688"/>
            <a:ext cx="3154680" cy="1728216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28C0A-B7B0-4609-B060-2BDC897B0CE0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583680"/>
            <a:ext cx="9141620" cy="2743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05840" y="1901953"/>
            <a:ext cx="713232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 cap="all" baseline="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5B9257B-EBE2-4A3C-98B3-A1A9B38F347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lang="zh-TW"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A0lskHxCCjq3bLx3F7whR7HxD3AfXKi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open?id=16ATRP6fKRFoyv91GCLIK0Lkd58dIb7Vz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th-light.org.hk/" TargetMode="External"/><Relationship Id="rId2" Type="http://schemas.openxmlformats.org/officeDocument/2006/relationships/hyperlink" Target="http://www.christianmentalhealth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://www.newcreationhk.org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2415152"/>
            <a:ext cx="7200900" cy="1517904"/>
          </a:xfrm>
        </p:spPr>
        <p:txBody>
          <a:bodyPr/>
          <a:lstStyle/>
          <a:p>
            <a:r>
              <a:rPr lang="zh-TW" altLang="en-US" sz="9600" dirty="0">
                <a:solidFill>
                  <a:srgbClr val="FFFF66"/>
                </a:solidFill>
              </a:rPr>
              <a:t>同性戀</a:t>
            </a:r>
            <a:endParaRPr lang="zh-TW" altLang="en-US" sz="9600" dirty="0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/>
              <a:t>向左揀   </a:t>
            </a:r>
            <a:r>
              <a:rPr lang="zh-TW" altLang="en-US" sz="5400" b="1" dirty="0" smtClean="0"/>
              <a:t>             向</a:t>
            </a:r>
            <a:r>
              <a:rPr lang="zh-TW" altLang="en-US" sz="5400" b="1" dirty="0"/>
              <a:t>右揀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pPr>
              <a:buFont typeface="Wingdings" pitchFamily="2" charset="2"/>
              <a:buNone/>
            </a:pPr>
            <a:endParaRPr lang="en-US" altLang="zh-TW" b="1" dirty="0">
              <a:solidFill>
                <a:srgbClr val="FF3300"/>
              </a:solidFill>
            </a:endParaRPr>
          </a:p>
        </p:txBody>
      </p:sp>
      <p:sp>
        <p:nvSpPr>
          <p:cNvPr id="358404" name="Line 4"/>
          <p:cNvSpPr>
            <a:spLocks noChangeShapeType="1"/>
          </p:cNvSpPr>
          <p:nvPr/>
        </p:nvSpPr>
        <p:spPr bwMode="auto">
          <a:xfrm>
            <a:off x="611188" y="1988840"/>
            <a:ext cx="8208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1115616" y="2225427"/>
            <a:ext cx="2159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正確？</a:t>
            </a: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6948488" y="134143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6012160" y="2276872"/>
            <a:ext cx="20891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錯誤？</a:t>
            </a:r>
          </a:p>
        </p:txBody>
      </p:sp>
      <p:sp>
        <p:nvSpPr>
          <p:cNvPr id="358408" name="Text Box 8"/>
          <p:cNvSpPr txBox="1">
            <a:spLocks noChangeArrowheads="1"/>
          </p:cNvSpPr>
          <p:nvPr/>
        </p:nvSpPr>
        <p:spPr bwMode="auto">
          <a:xfrm>
            <a:off x="683568" y="3647926"/>
            <a:ext cx="795655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 smtClean="0"/>
              <a:t>Q:</a:t>
            </a:r>
            <a:br>
              <a:rPr lang="en-US" altLang="zh-TW" sz="3200" b="1" dirty="0" smtClean="0"/>
            </a:br>
            <a:r>
              <a:rPr lang="zh-TW" alt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男同性戀者，就一定係「乸乸」地，講野陰聲細氣。女同性戀者，就實係”</a:t>
            </a:r>
            <a:r>
              <a:rPr lang="en-US" altLang="zh-TW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Tomboy”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打扮，勁粗豪果隻 </a:t>
            </a:r>
            <a:endParaRPr lang="zh-TW" altLang="en-US" sz="3200" dirty="0" smtClean="0"/>
          </a:p>
          <a:p>
            <a:pPr>
              <a:spcBef>
                <a:spcPct val="50000"/>
              </a:spcBef>
            </a:pPr>
            <a:endParaRPr lang="zh-TW" altLang="en-US" sz="3200" dirty="0" smtClean="0"/>
          </a:p>
          <a:p>
            <a:pPr>
              <a:spcBef>
                <a:spcPct val="50000"/>
              </a:spcBef>
            </a:pPr>
            <a:endParaRPr lang="zh-TW" altLang="en-US" sz="3200" b="1" dirty="0" smtClean="0"/>
          </a:p>
          <a:p>
            <a:pPr>
              <a:spcBef>
                <a:spcPct val="50000"/>
              </a:spcBef>
            </a:pPr>
            <a:endParaRPr lang="zh-TW" altLang="en-US" sz="3200" b="1" dirty="0"/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5840" y="467360"/>
            <a:ext cx="7132320" cy="1809512"/>
          </a:xfrm>
          <a:ln w="76200" cmpd="tri">
            <a:noFill/>
          </a:ln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rgbClr val="FFFF00"/>
                </a:solidFill>
              </a:rPr>
              <a:t>男同性戀者，就一定係”乸乸”地，講野陰聲細氣。女同性戀者，就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實係”</a:t>
            </a:r>
            <a:r>
              <a:rPr lang="en-US" altLang="zh-TW" sz="3600" b="1" dirty="0">
                <a:solidFill>
                  <a:srgbClr val="FFFF00"/>
                </a:solidFill>
              </a:rPr>
              <a:t>Tomboy”</a:t>
            </a:r>
            <a:r>
              <a:rPr lang="zh-TW" altLang="en-US" sz="3600" b="1" dirty="0">
                <a:solidFill>
                  <a:srgbClr val="FFFF00"/>
                </a:solidFill>
              </a:rPr>
              <a:t>打扮，勁粗豪果隻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idx="1"/>
          </p:nvPr>
        </p:nvSpPr>
        <p:spPr>
          <a:xfrm>
            <a:off x="1005840" y="2564904"/>
            <a:ext cx="7132320" cy="3464676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錯</a:t>
            </a:r>
          </a:p>
          <a:p>
            <a:r>
              <a:rPr lang="zh-TW" altLang="en-US" sz="2800" dirty="0"/>
              <a:t>同性戀</a:t>
            </a:r>
            <a:r>
              <a:rPr lang="zh-TW" altLang="en-US" sz="2800" dirty="0">
                <a:sym typeface="Wingdings" pitchFamily="2" charset="2"/>
              </a:rPr>
              <a:t>不可單憑衣著打扮或言行來斷定</a:t>
            </a:r>
            <a:endParaRPr lang="zh-TW" altLang="en-US" sz="2800" dirty="0"/>
          </a:p>
        </p:txBody>
      </p:sp>
      <p:pic>
        <p:nvPicPr>
          <p:cNvPr id="390149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7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0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0149"/>
                </p:tgtEl>
              </p:cMediaNode>
            </p:audio>
          </p:childTnLst>
        </p:cTn>
      </p:par>
    </p:tnLst>
    <p:bldLst>
      <p:bldP spid="39014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/>
              <a:t>向左揀   </a:t>
            </a:r>
            <a:r>
              <a:rPr lang="zh-TW" altLang="en-US" sz="5400" b="1" dirty="0" smtClean="0"/>
              <a:t>             向</a:t>
            </a:r>
            <a:r>
              <a:rPr lang="zh-TW" altLang="en-US" sz="5400" b="1" dirty="0"/>
              <a:t>右揀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pPr>
              <a:buFont typeface="Wingdings" pitchFamily="2" charset="2"/>
              <a:buNone/>
            </a:pPr>
            <a:endParaRPr lang="en-US" altLang="zh-TW" b="1" dirty="0">
              <a:solidFill>
                <a:srgbClr val="FF3300"/>
              </a:solidFill>
            </a:endParaRPr>
          </a:p>
        </p:txBody>
      </p:sp>
      <p:sp>
        <p:nvSpPr>
          <p:cNvPr id="358404" name="Line 4"/>
          <p:cNvSpPr>
            <a:spLocks noChangeShapeType="1"/>
          </p:cNvSpPr>
          <p:nvPr/>
        </p:nvSpPr>
        <p:spPr bwMode="auto">
          <a:xfrm>
            <a:off x="611188" y="1988840"/>
            <a:ext cx="8208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1115616" y="2225427"/>
            <a:ext cx="2159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正確？</a:t>
            </a: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6948488" y="134143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6012160" y="2276872"/>
            <a:ext cx="20891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錯誤？</a:t>
            </a:r>
          </a:p>
        </p:txBody>
      </p:sp>
      <p:sp>
        <p:nvSpPr>
          <p:cNvPr id="358408" name="Text Box 8"/>
          <p:cNvSpPr txBox="1">
            <a:spLocks noChangeArrowheads="1"/>
          </p:cNvSpPr>
          <p:nvPr/>
        </p:nvSpPr>
        <p:spPr bwMode="auto">
          <a:xfrm>
            <a:off x="683568" y="3647926"/>
            <a:ext cx="795655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 smtClean="0"/>
              <a:t>Q:</a:t>
            </a:r>
            <a:br>
              <a:rPr lang="en-US" altLang="zh-TW" sz="3200" b="1" dirty="0" smtClean="0"/>
            </a:br>
            <a:r>
              <a:rPr lang="zh-TW" altLang="en-US" sz="3200" b="1" dirty="0" smtClean="0"/>
              <a:t>性傾向係有可能改變既，佢係</a:t>
            </a:r>
            <a:r>
              <a:rPr lang="en-US" altLang="zh-TW" sz="3200" b="1" dirty="0" smtClean="0"/>
              <a:t>gay(</a:t>
            </a:r>
            <a:r>
              <a:rPr lang="zh-TW" altLang="en-US" sz="3200" b="1" dirty="0" smtClean="0"/>
              <a:t>男同性戀者</a:t>
            </a:r>
            <a:r>
              <a:rPr lang="en-US" altLang="zh-TW" sz="3200" b="1" dirty="0" smtClean="0"/>
              <a:t>)</a:t>
            </a:r>
            <a:r>
              <a:rPr lang="zh-TW" altLang="en-US" sz="3200" b="1" dirty="0" smtClean="0"/>
              <a:t>，唔等如一世鍾意男人，</a:t>
            </a:r>
            <a:r>
              <a:rPr lang="en-US" altLang="zh-TW" sz="3200" b="1" dirty="0" smtClean="0"/>
              <a:t>Lesbian(</a:t>
            </a:r>
            <a:r>
              <a:rPr lang="zh-TW" altLang="en-US" sz="3200" b="1" dirty="0" smtClean="0"/>
              <a:t>女同性戀者</a:t>
            </a:r>
            <a:r>
              <a:rPr lang="en-US" altLang="zh-TW" sz="3200" b="1" dirty="0" smtClean="0"/>
              <a:t>)</a:t>
            </a:r>
            <a:r>
              <a:rPr lang="zh-TW" altLang="en-US" sz="3200" b="1" dirty="0" smtClean="0"/>
              <a:t>都係</a:t>
            </a:r>
          </a:p>
          <a:p>
            <a:pPr>
              <a:spcBef>
                <a:spcPct val="50000"/>
              </a:spcBef>
            </a:pPr>
            <a:endParaRPr lang="zh-TW" altLang="en-US" sz="3200" dirty="0" smtClean="0"/>
          </a:p>
          <a:p>
            <a:pPr>
              <a:spcBef>
                <a:spcPct val="50000"/>
              </a:spcBef>
            </a:pPr>
            <a:endParaRPr lang="zh-TW" altLang="en-US" sz="3200" b="1" dirty="0" smtClean="0"/>
          </a:p>
          <a:p>
            <a:pPr>
              <a:spcBef>
                <a:spcPct val="50000"/>
              </a:spcBef>
            </a:pPr>
            <a:endParaRPr lang="zh-TW" altLang="en-US" sz="3200" b="1" dirty="0"/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5840" y="467360"/>
            <a:ext cx="7132320" cy="1809512"/>
          </a:xfrm>
          <a:ln w="76200" cmpd="tri">
            <a:noFill/>
          </a:ln>
        </p:spPr>
        <p:txBody>
          <a:bodyPr>
            <a:normAutofit fontScale="90000"/>
          </a:bodyPr>
          <a:lstStyle/>
          <a:p>
            <a:r>
              <a:rPr lang="zh-TW" altLang="en-US" sz="3600" b="1" dirty="0">
                <a:solidFill>
                  <a:srgbClr val="FFFF00"/>
                </a:solidFill>
              </a:rPr>
              <a:t>性傾向係有可能改變既，佢係</a:t>
            </a:r>
            <a:r>
              <a:rPr lang="en-US" altLang="zh-TW" sz="3600" b="1" dirty="0">
                <a:solidFill>
                  <a:srgbClr val="FFFF00"/>
                </a:solidFill>
              </a:rPr>
              <a:t>gay(</a:t>
            </a:r>
            <a:r>
              <a:rPr lang="zh-TW" altLang="en-US" sz="3600" b="1" dirty="0">
                <a:solidFill>
                  <a:srgbClr val="FFFF00"/>
                </a:solidFill>
              </a:rPr>
              <a:t>男同性戀者</a:t>
            </a:r>
            <a:r>
              <a:rPr lang="en-US" altLang="zh-TW" sz="3600" b="1" dirty="0">
                <a:solidFill>
                  <a:srgbClr val="FFFF00"/>
                </a:solidFill>
              </a:rPr>
              <a:t>)</a:t>
            </a:r>
            <a:r>
              <a:rPr lang="zh-TW" altLang="en-US" sz="3600" b="1" dirty="0">
                <a:solidFill>
                  <a:srgbClr val="FFFF00"/>
                </a:solidFill>
              </a:rPr>
              <a:t>，唔等如一世鍾意男人，</a:t>
            </a:r>
            <a:r>
              <a:rPr lang="en-US" altLang="zh-TW" sz="3600" b="1" dirty="0">
                <a:solidFill>
                  <a:srgbClr val="FFFF00"/>
                </a:solidFill>
              </a:rPr>
              <a:t>Lesbian(</a:t>
            </a:r>
            <a:r>
              <a:rPr lang="zh-TW" altLang="en-US" sz="3600" b="1" dirty="0">
                <a:solidFill>
                  <a:srgbClr val="FFFF00"/>
                </a:solidFill>
              </a:rPr>
              <a:t>女同性戀者</a:t>
            </a:r>
            <a:r>
              <a:rPr lang="en-US" altLang="zh-TW" sz="3600" b="1" dirty="0">
                <a:solidFill>
                  <a:srgbClr val="FFFF00"/>
                </a:solidFill>
              </a:rPr>
              <a:t>)</a:t>
            </a:r>
            <a:r>
              <a:rPr lang="zh-TW" altLang="en-US" sz="3600" b="1" dirty="0">
                <a:solidFill>
                  <a:srgbClr val="FFFF00"/>
                </a:solidFill>
              </a:rPr>
              <a:t>都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係 </a:t>
            </a:r>
            <a:r>
              <a:rPr lang="en-US" altLang="zh-TW" sz="3600" b="1" dirty="0" smtClean="0">
                <a:solidFill>
                  <a:srgbClr val="FFFF00"/>
                </a:solidFill>
              </a:rPr>
              <a:t>?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394243" name="Rectangle 3"/>
          <p:cNvSpPr>
            <a:spLocks noGrp="1" noChangeArrowheads="1"/>
          </p:cNvSpPr>
          <p:nvPr>
            <p:ph idx="1"/>
          </p:nvPr>
        </p:nvSpPr>
        <p:spPr>
          <a:xfrm>
            <a:off x="1005840" y="2636912"/>
            <a:ext cx="7132320" cy="3392668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對</a:t>
            </a:r>
            <a:endParaRPr lang="zh-TW" altLang="en-US" sz="2800" dirty="0"/>
          </a:p>
          <a:p>
            <a:r>
              <a:rPr lang="zh-TW" altLang="en-US" sz="2800" dirty="0"/>
              <a:t>不少研究與心理治療個案指出，性傾向是有可能改變的</a:t>
            </a:r>
          </a:p>
          <a:p>
            <a:r>
              <a:rPr lang="zh-TW" altLang="en-US" sz="2800" dirty="0"/>
              <a:t>美國國家同性戀研究及治療協會：</a:t>
            </a:r>
            <a:r>
              <a:rPr lang="en-US" altLang="zh-TW" sz="2800" dirty="0"/>
              <a:t>860</a:t>
            </a:r>
            <a:r>
              <a:rPr lang="zh-TW" altLang="en-US" sz="2800" dirty="0"/>
              <a:t>個決心改變同性戀傾向的人士，大多數能改變</a:t>
            </a:r>
          </a:p>
        </p:txBody>
      </p:sp>
      <p:pic>
        <p:nvPicPr>
          <p:cNvPr id="394244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4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4244"/>
                </p:tgtEl>
              </p:cMediaNode>
            </p:audio>
          </p:childTnLst>
        </p:cTn>
      </p:par>
    </p:tnLst>
    <p:bldLst>
      <p:bldP spid="39424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5840" y="467360"/>
            <a:ext cx="7132320" cy="1593488"/>
          </a:xfrm>
        </p:spPr>
        <p:txBody>
          <a:bodyPr>
            <a:noAutofit/>
          </a:bodyPr>
          <a:lstStyle/>
          <a:p>
            <a:r>
              <a:rPr lang="zh-TW" altLang="en-US" sz="3200" b="1" dirty="0" smtClean="0">
                <a:solidFill>
                  <a:srgbClr val="FFFF00"/>
                </a:solidFill>
              </a:rPr>
              <a:t>性傾向係有可能改變既，佢係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gay(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男同性戀者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)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，唔等如一世鍾意男人，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Lesbian(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女同性戀者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)</a:t>
            </a:r>
            <a:r>
              <a:rPr lang="zh-TW" altLang="en-US" sz="3200" b="1" dirty="0" smtClean="0">
                <a:solidFill>
                  <a:srgbClr val="FFFF00"/>
                </a:solidFill>
              </a:rPr>
              <a:t>都係 </a:t>
            </a:r>
            <a:r>
              <a:rPr lang="en-US" altLang="zh-TW" sz="3200" b="1" dirty="0" smtClean="0">
                <a:solidFill>
                  <a:srgbClr val="FFFF00"/>
                </a:solidFill>
              </a:rPr>
              <a:t>?</a:t>
            </a:r>
            <a:endParaRPr lang="zh-TW" altLang="zh-TW" sz="3200" dirty="0"/>
          </a:p>
        </p:txBody>
      </p:sp>
      <p:sp>
        <p:nvSpPr>
          <p:cNvPr id="395267" name="Rectangle 3"/>
          <p:cNvSpPr>
            <a:spLocks noGrp="1" noChangeArrowheads="1"/>
          </p:cNvSpPr>
          <p:nvPr>
            <p:ph idx="1"/>
          </p:nvPr>
        </p:nvSpPr>
        <p:spPr>
          <a:xfrm>
            <a:off x="1005840" y="2348880"/>
            <a:ext cx="7132320" cy="3680700"/>
          </a:xfrm>
        </p:spPr>
        <p:txBody>
          <a:bodyPr/>
          <a:lstStyle/>
          <a:p>
            <a:r>
              <a:rPr lang="zh-TW" altLang="en-US" sz="2800" dirty="0"/>
              <a:t>前美國精神病學會主席</a:t>
            </a:r>
            <a:r>
              <a:rPr lang="en-US" altLang="zh-TW" sz="2800" dirty="0"/>
              <a:t>Robert Spitzer</a:t>
            </a:r>
            <a:r>
              <a:rPr lang="en-US" altLang="zh-TW" sz="2800" dirty="0">
                <a:sym typeface="Wingdings" pitchFamily="2" charset="2"/>
              </a:rPr>
              <a:t></a:t>
            </a:r>
            <a:r>
              <a:rPr lang="zh-TW" altLang="en-US" sz="2800" dirty="0"/>
              <a:t>過往認為性傾向不可改變</a:t>
            </a:r>
            <a:r>
              <a:rPr lang="zh-TW" altLang="en-US" sz="2800" dirty="0">
                <a:sym typeface="Wingdings" pitchFamily="2" charset="2"/>
              </a:rPr>
              <a:t>但經研究後，改變看法</a:t>
            </a:r>
            <a:endParaRPr lang="zh-TW" altLang="en-US" sz="2800" dirty="0"/>
          </a:p>
          <a:p>
            <a:r>
              <a:rPr lang="zh-TW" altLang="en-US" sz="2800" dirty="0"/>
              <a:t>三至五年的專業心理輔導</a:t>
            </a:r>
          </a:p>
          <a:p>
            <a:endParaRPr lang="en-US" altLang="zh-TW" dirty="0"/>
          </a:p>
        </p:txBody>
      </p:sp>
      <p:pic>
        <p:nvPicPr>
          <p:cNvPr id="395274" name="Picture 1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8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5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527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/>
              <a:t>向左揀   </a:t>
            </a:r>
            <a:r>
              <a:rPr lang="zh-TW" altLang="en-US" sz="5400" b="1" dirty="0" smtClean="0"/>
              <a:t>             向</a:t>
            </a:r>
            <a:r>
              <a:rPr lang="zh-TW" altLang="en-US" sz="5400" b="1" dirty="0"/>
              <a:t>右揀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pPr>
              <a:buFont typeface="Wingdings" pitchFamily="2" charset="2"/>
              <a:buNone/>
            </a:pPr>
            <a:endParaRPr lang="en-US" altLang="zh-TW" b="1" dirty="0">
              <a:solidFill>
                <a:srgbClr val="FF3300"/>
              </a:solidFill>
            </a:endParaRPr>
          </a:p>
        </p:txBody>
      </p:sp>
      <p:sp>
        <p:nvSpPr>
          <p:cNvPr id="358404" name="Line 4"/>
          <p:cNvSpPr>
            <a:spLocks noChangeShapeType="1"/>
          </p:cNvSpPr>
          <p:nvPr/>
        </p:nvSpPr>
        <p:spPr bwMode="auto">
          <a:xfrm>
            <a:off x="611188" y="1988840"/>
            <a:ext cx="8208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1115616" y="2225427"/>
            <a:ext cx="2159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正確？</a:t>
            </a: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6948488" y="134143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6012160" y="2276872"/>
            <a:ext cx="20891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錯誤？</a:t>
            </a:r>
          </a:p>
        </p:txBody>
      </p:sp>
      <p:sp>
        <p:nvSpPr>
          <p:cNvPr id="358408" name="Text Box 8"/>
          <p:cNvSpPr txBox="1">
            <a:spLocks noChangeArrowheads="1"/>
          </p:cNvSpPr>
          <p:nvPr/>
        </p:nvSpPr>
        <p:spPr bwMode="auto">
          <a:xfrm>
            <a:off x="683568" y="3647926"/>
            <a:ext cx="795655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 smtClean="0"/>
              <a:t>Q:</a:t>
            </a:r>
            <a:br>
              <a:rPr lang="en-US" altLang="zh-TW" sz="3200" b="1" dirty="0" smtClean="0"/>
            </a:br>
            <a:r>
              <a:rPr lang="zh-TW" altLang="en-US" sz="3200" b="1" dirty="0" smtClean="0"/>
              <a:t>現在已經有科學研究證明同性戀係天生</a:t>
            </a:r>
          </a:p>
          <a:p>
            <a:pPr>
              <a:spcBef>
                <a:spcPct val="50000"/>
              </a:spcBef>
            </a:pPr>
            <a:endParaRPr lang="zh-TW" altLang="en-US" sz="3200" b="1" dirty="0" smtClean="0"/>
          </a:p>
          <a:p>
            <a:pPr>
              <a:spcBef>
                <a:spcPct val="50000"/>
              </a:spcBef>
            </a:pPr>
            <a:endParaRPr lang="zh-TW" altLang="en-US" sz="3200" dirty="0" smtClean="0"/>
          </a:p>
          <a:p>
            <a:pPr>
              <a:spcBef>
                <a:spcPct val="50000"/>
              </a:spcBef>
            </a:pPr>
            <a:endParaRPr lang="zh-TW" altLang="en-US" sz="3200" b="1" dirty="0" smtClean="0"/>
          </a:p>
          <a:p>
            <a:pPr>
              <a:spcBef>
                <a:spcPct val="50000"/>
              </a:spcBef>
            </a:pPr>
            <a:endParaRPr lang="zh-TW" altLang="en-US" sz="3200" b="1" dirty="0"/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r>
              <a:rPr lang="zh-TW" altLang="en-US" sz="3600" b="1" dirty="0">
                <a:solidFill>
                  <a:srgbClr val="FFFF00"/>
                </a:solidFill>
              </a:rPr>
              <a:t>現在已經有科學研究證明同性戀係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天生 </a:t>
            </a:r>
            <a:r>
              <a:rPr lang="en-US" altLang="zh-TW" sz="3600" b="1" dirty="0" smtClean="0">
                <a:solidFill>
                  <a:srgbClr val="FFFF00"/>
                </a:solidFill>
              </a:rPr>
              <a:t>?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396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錯</a:t>
            </a:r>
          </a:p>
          <a:p>
            <a:r>
              <a:rPr lang="zh-TW" altLang="en-US" sz="2800" dirty="0"/>
              <a:t>不同學者研究大腦組織、同卵孿生兒與遺傳基因</a:t>
            </a:r>
          </a:p>
          <a:p>
            <a:r>
              <a:rPr lang="zh-TW" altLang="en-US" sz="2800" dirty="0"/>
              <a:t>但研究方法有漏洞，未能證實同性戀是天生</a:t>
            </a:r>
          </a:p>
          <a:p>
            <a:r>
              <a:rPr lang="zh-TW" altLang="en-US" sz="2800" dirty="0"/>
              <a:t>心理輔導個案，前同性戀者剖白，顯示與個人童年不愉快經歷，或與父母關係疏離有關</a:t>
            </a:r>
          </a:p>
        </p:txBody>
      </p:sp>
      <p:pic>
        <p:nvPicPr>
          <p:cNvPr id="396292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8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6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6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96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6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6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292"/>
                </p:tgtEl>
              </p:cMediaNode>
            </p:audio>
          </p:childTnLst>
        </p:cTn>
      </p:par>
    </p:tnLst>
    <p:bldLst>
      <p:bldP spid="39629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/>
              <a:t>向左揀   </a:t>
            </a:r>
            <a:r>
              <a:rPr lang="zh-TW" altLang="en-US" sz="5400" b="1" dirty="0" smtClean="0"/>
              <a:t>             向</a:t>
            </a:r>
            <a:r>
              <a:rPr lang="zh-TW" altLang="en-US" sz="5400" b="1" dirty="0"/>
              <a:t>右揀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pPr>
              <a:buFont typeface="Wingdings" pitchFamily="2" charset="2"/>
              <a:buNone/>
            </a:pPr>
            <a:endParaRPr lang="en-US" altLang="zh-TW" b="1" dirty="0">
              <a:solidFill>
                <a:srgbClr val="FF3300"/>
              </a:solidFill>
            </a:endParaRPr>
          </a:p>
        </p:txBody>
      </p:sp>
      <p:sp>
        <p:nvSpPr>
          <p:cNvPr id="358404" name="Line 4"/>
          <p:cNvSpPr>
            <a:spLocks noChangeShapeType="1"/>
          </p:cNvSpPr>
          <p:nvPr/>
        </p:nvSpPr>
        <p:spPr bwMode="auto">
          <a:xfrm>
            <a:off x="611188" y="1988840"/>
            <a:ext cx="8208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1115616" y="2225427"/>
            <a:ext cx="2159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正確？</a:t>
            </a: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6948488" y="134143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6012160" y="2276872"/>
            <a:ext cx="20891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錯誤？</a:t>
            </a:r>
          </a:p>
        </p:txBody>
      </p:sp>
      <p:sp>
        <p:nvSpPr>
          <p:cNvPr id="358408" name="Text Box 8"/>
          <p:cNvSpPr txBox="1">
            <a:spLocks noChangeArrowheads="1"/>
          </p:cNvSpPr>
          <p:nvPr/>
        </p:nvSpPr>
        <p:spPr bwMode="auto">
          <a:xfrm>
            <a:off x="683568" y="3647926"/>
            <a:ext cx="79565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 smtClean="0"/>
              <a:t>Q:</a:t>
            </a:r>
            <a:br>
              <a:rPr lang="en-US" altLang="zh-TW" sz="3200" b="1" dirty="0" smtClean="0"/>
            </a:br>
            <a:r>
              <a:rPr lang="zh-TW" altLang="en-US" sz="3200" b="1" dirty="0" smtClean="0"/>
              <a:t>男同性戀者感染愛滋病的比率，較異性戀者高</a:t>
            </a:r>
          </a:p>
          <a:p>
            <a:pPr>
              <a:spcBef>
                <a:spcPct val="50000"/>
              </a:spcBef>
            </a:pPr>
            <a:endParaRPr lang="zh-TW" altLang="en-US" sz="3200" b="1" dirty="0" smtClean="0"/>
          </a:p>
          <a:p>
            <a:pPr>
              <a:spcBef>
                <a:spcPct val="50000"/>
              </a:spcBef>
            </a:pPr>
            <a:endParaRPr lang="zh-TW" altLang="en-US" sz="3200" dirty="0" smtClean="0"/>
          </a:p>
          <a:p>
            <a:pPr>
              <a:spcBef>
                <a:spcPct val="50000"/>
              </a:spcBef>
            </a:pPr>
            <a:endParaRPr lang="zh-TW" altLang="en-US" sz="3200" b="1" dirty="0" smtClean="0"/>
          </a:p>
          <a:p>
            <a:pPr>
              <a:spcBef>
                <a:spcPct val="50000"/>
              </a:spcBef>
            </a:pPr>
            <a:endParaRPr lang="zh-TW" altLang="en-US" sz="3200" b="1" dirty="0"/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r>
              <a:rPr lang="zh-TW" altLang="en-US" sz="3600" b="1" dirty="0">
                <a:solidFill>
                  <a:srgbClr val="FFFF00"/>
                </a:solidFill>
              </a:rPr>
              <a:t>男同性戀者感染愛滋病的比率，較異性戀者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高 </a:t>
            </a:r>
            <a:r>
              <a:rPr lang="en-US" altLang="zh-TW" sz="3600" b="1" dirty="0" smtClean="0">
                <a:solidFill>
                  <a:srgbClr val="FFFF00"/>
                </a:solidFill>
              </a:rPr>
              <a:t>?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397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2800" dirty="0" smtClean="0"/>
              <a:t>對</a:t>
            </a:r>
            <a:endParaRPr lang="zh-TW" altLang="en-US" sz="2800" dirty="0"/>
          </a:p>
          <a:p>
            <a:pPr>
              <a:lnSpc>
                <a:spcPct val="90000"/>
              </a:lnSpc>
            </a:pPr>
            <a:r>
              <a:rPr lang="zh-TW" altLang="en-US" sz="2800" dirty="0"/>
              <a:t>一般來說，男同性戀者濫交情況較普遍</a:t>
            </a:r>
          </a:p>
          <a:p>
            <a:pPr>
              <a:lnSpc>
                <a:spcPct val="90000"/>
              </a:lnSpc>
            </a:pPr>
            <a:r>
              <a:rPr lang="zh-TW" altLang="en-US" sz="2800" dirty="0"/>
              <a:t>肛交，高危性行為，易傳染愛滋病或其他經體液傳染的病</a:t>
            </a:r>
          </a:p>
          <a:p>
            <a:pPr>
              <a:lnSpc>
                <a:spcPct val="90000"/>
              </a:lnSpc>
            </a:pPr>
            <a:r>
              <a:rPr lang="zh-TW" altLang="en-US" sz="2800" dirty="0"/>
              <a:t>衛生署統計，截至</a:t>
            </a:r>
            <a:r>
              <a:rPr lang="en-US" altLang="zh-TW" sz="2800" dirty="0"/>
              <a:t>2004</a:t>
            </a:r>
            <a:r>
              <a:rPr lang="zh-TW" altLang="en-US" sz="2800" dirty="0"/>
              <a:t>年</a:t>
            </a:r>
            <a:r>
              <a:rPr lang="en-US" altLang="zh-TW" sz="2800" dirty="0"/>
              <a:t>3</a:t>
            </a:r>
            <a:r>
              <a:rPr lang="zh-TW" altLang="en-US" sz="2800" dirty="0"/>
              <a:t>月本港累積</a:t>
            </a:r>
            <a:r>
              <a:rPr lang="en-US" altLang="zh-TW" sz="2800" dirty="0"/>
              <a:t>2311</a:t>
            </a:r>
            <a:r>
              <a:rPr lang="zh-TW" altLang="en-US" sz="2800" dirty="0"/>
              <a:t>人受感染。異性性接觸</a:t>
            </a:r>
            <a:r>
              <a:rPr lang="zh-TW" altLang="en-US" sz="2800" dirty="0">
                <a:sym typeface="Wingdings" pitchFamily="2" charset="2"/>
              </a:rPr>
              <a:t>約</a:t>
            </a:r>
            <a:r>
              <a:rPr lang="en-US" altLang="zh-TW" sz="2800" dirty="0">
                <a:sym typeface="Wingdings" pitchFamily="2" charset="2"/>
              </a:rPr>
              <a:t>1200</a:t>
            </a:r>
            <a:r>
              <a:rPr lang="zh-TW" altLang="en-US" sz="2800" dirty="0">
                <a:sym typeface="Wingdings" pitchFamily="2" charset="2"/>
              </a:rPr>
              <a:t>人；同性性接觸約</a:t>
            </a:r>
            <a:r>
              <a:rPr lang="en-US" altLang="zh-TW" sz="2800" dirty="0">
                <a:sym typeface="Wingdings" pitchFamily="2" charset="2"/>
              </a:rPr>
              <a:t>440</a:t>
            </a:r>
            <a:r>
              <a:rPr lang="zh-TW" altLang="en-US" sz="2800" dirty="0">
                <a:sym typeface="Wingdings" pitchFamily="2" charset="2"/>
              </a:rPr>
              <a:t>人</a:t>
            </a:r>
          </a:p>
          <a:p>
            <a:pPr>
              <a:lnSpc>
                <a:spcPct val="90000"/>
              </a:lnSpc>
            </a:pPr>
            <a:r>
              <a:rPr lang="zh-TW" altLang="en-US" sz="2800" dirty="0"/>
              <a:t>按同性戀者佔人口百分之二到四計算</a:t>
            </a:r>
            <a:r>
              <a:rPr lang="zh-TW" altLang="en-US" sz="2800" dirty="0">
                <a:sym typeface="Wingdings" pitchFamily="2" charset="2"/>
              </a:rPr>
              <a:t>比一般人高約</a:t>
            </a:r>
            <a:r>
              <a:rPr lang="en-US" altLang="zh-TW" sz="2800" dirty="0">
                <a:sym typeface="Wingdings" pitchFamily="2" charset="2"/>
              </a:rPr>
              <a:t>8-16</a:t>
            </a:r>
            <a:r>
              <a:rPr lang="zh-TW" altLang="en-US" sz="2800" dirty="0">
                <a:sym typeface="Wingdings" pitchFamily="2" charset="2"/>
              </a:rPr>
              <a:t>倍</a:t>
            </a:r>
            <a:endParaRPr lang="zh-TW" altLang="en-US" sz="2800" dirty="0"/>
          </a:p>
        </p:txBody>
      </p:sp>
      <p:pic>
        <p:nvPicPr>
          <p:cNvPr id="397318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5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7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7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8"/>
                </p:tgtEl>
              </p:cMediaNode>
            </p:audio>
          </p:childTnLst>
        </p:cTn>
      </p:par>
    </p:tnLst>
    <p:bldLst>
      <p:bldP spid="3973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32320" cy="513368"/>
          </a:xfrm>
        </p:spPr>
        <p:txBody>
          <a:bodyPr>
            <a:noAutofit/>
          </a:bodyPr>
          <a:lstStyle/>
          <a:p>
            <a:r>
              <a:rPr lang="en-US" altLang="zh-TW" sz="3300" dirty="0" smtClean="0"/>
              <a:t>2018</a:t>
            </a:r>
            <a:r>
              <a:rPr lang="zh-TW" altLang="en-US" sz="3300" dirty="0" smtClean="0"/>
              <a:t>年</a:t>
            </a:r>
            <a:r>
              <a:rPr lang="zh-TW" altLang="en-US" sz="3300" dirty="0" smtClean="0"/>
              <a:t>第</a:t>
            </a:r>
            <a:r>
              <a:rPr lang="en-US" altLang="zh-TW" sz="3300" dirty="0" smtClean="0"/>
              <a:t>3</a:t>
            </a:r>
            <a:r>
              <a:rPr lang="zh-TW" altLang="en-US" sz="3300" dirty="0" smtClean="0"/>
              <a:t>季愛滋病流行情況一覽</a:t>
            </a:r>
            <a:endParaRPr lang="zh-TW" altLang="en-US" sz="3300" dirty="0"/>
          </a:p>
        </p:txBody>
      </p:sp>
      <p:pic>
        <p:nvPicPr>
          <p:cNvPr id="4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3707904" y="6187350"/>
            <a:ext cx="5186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+mn-ea"/>
                <a:ea typeface="+mn-ea"/>
              </a:rPr>
              <a:t>* </a:t>
            </a:r>
            <a:r>
              <a:rPr lang="zh-TW" altLang="en-US" dirty="0" smtClean="0">
                <a:latin typeface="+mn-ea"/>
                <a:ea typeface="+mn-ea"/>
              </a:rPr>
              <a:t>請</a:t>
            </a:r>
            <a:r>
              <a:rPr lang="zh-TW" altLang="en-US" dirty="0">
                <a:latin typeface="+mn-ea"/>
                <a:ea typeface="+mn-ea"/>
              </a:rPr>
              <a:t>在衞生署衞生防護</a:t>
            </a:r>
            <a:r>
              <a:rPr lang="zh-TW" altLang="en-US" dirty="0" smtClean="0">
                <a:latin typeface="+mn-ea"/>
                <a:ea typeface="+mn-ea"/>
              </a:rPr>
              <a:t>中心網頁獲取每季最新數字</a:t>
            </a:r>
            <a:endParaRPr lang="zh-HK" altLang="en-US" dirty="0">
              <a:latin typeface="+mn-ea"/>
              <a:ea typeface="+mn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908" t="727" r="1022" b="430"/>
          <a:stretch/>
        </p:blipFill>
        <p:spPr>
          <a:xfrm>
            <a:off x="721336" y="960403"/>
            <a:ext cx="7776864" cy="5112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關注生命倫理　正視社會歪風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130300" y="2060575"/>
          <a:ext cx="2936875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Photo Editor 影像" r:id="rId3" imgW="12800000" imgH="14114286" progId="">
                  <p:embed/>
                </p:oleObj>
              </mc:Choice>
              <mc:Fallback>
                <p:oleObj name="Photo Editor 影像" r:id="rId3" imgW="12800000" imgH="1411428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2060575"/>
                        <a:ext cx="2936875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54013" indent="-354013" eaLnBrk="0" latinLnBrk="1" hangingPunct="0">
              <a:spcAft>
                <a:spcPts val="600"/>
              </a:spcAft>
              <a:defRPr/>
            </a:pPr>
            <a:r>
              <a:rPr lang="en-US" altLang="zh-TW" sz="3000" dirty="0" smtClean="0">
                <a:latin typeface="Times New Roman" pitchFamily="18" charset="0"/>
              </a:rPr>
              <a:t>1997</a:t>
            </a:r>
            <a:r>
              <a:rPr lang="zh-TW" altLang="en-US" sz="3000" dirty="0" smtClean="0">
                <a:latin typeface="Times New Roman" pitchFamily="18" charset="0"/>
              </a:rPr>
              <a:t>年</a:t>
            </a:r>
            <a:r>
              <a:rPr lang="en-US" altLang="zh-TW" sz="3000" dirty="0" smtClean="0">
                <a:latin typeface="Times New Roman" pitchFamily="18" charset="0"/>
              </a:rPr>
              <a:t>5</a:t>
            </a:r>
            <a:r>
              <a:rPr lang="zh-TW" altLang="en-US" sz="3000" dirty="0" smtClean="0">
                <a:latin typeface="Times New Roman" pitchFamily="18" charset="0"/>
              </a:rPr>
              <a:t>月成立</a:t>
            </a:r>
            <a:endParaRPr lang="en-US" altLang="zh-TW" sz="3000" dirty="0" smtClean="0">
              <a:latin typeface="Times New Roman" pitchFamily="18" charset="0"/>
            </a:endParaRPr>
          </a:p>
          <a:p>
            <a:pPr marL="354013" indent="-354013" eaLnBrk="0" latinLnBrk="1" hangingPunct="0">
              <a:spcAft>
                <a:spcPts val="600"/>
              </a:spcAft>
              <a:defRPr/>
            </a:pPr>
            <a:r>
              <a:rPr lang="zh-TW" altLang="en-US" sz="3000" dirty="0" smtClean="0">
                <a:latin typeface="Times New Roman" pitchFamily="18" charset="0"/>
              </a:rPr>
              <a:t>三大關注範疇：</a:t>
            </a:r>
            <a:endParaRPr lang="en-US" altLang="zh-TW" sz="3000" dirty="0" smtClean="0"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500" b="1" dirty="0" smtClean="0">
                <a:solidFill>
                  <a:srgbClr val="FFFF00"/>
                </a:solidFill>
                <a:latin typeface="Times New Roman" pitchFamily="18" charset="0"/>
              </a:rPr>
              <a:t>傳媒</a:t>
            </a:r>
            <a:endParaRPr lang="en-US" altLang="zh-TW" sz="35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500" b="1" dirty="0" smtClean="0">
                <a:solidFill>
                  <a:srgbClr val="FFFF00"/>
                </a:solidFill>
                <a:latin typeface="Times New Roman" pitchFamily="18" charset="0"/>
              </a:rPr>
              <a:t>社會倫理</a:t>
            </a:r>
            <a:endParaRPr lang="en-US" altLang="zh-TW" sz="35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500" b="1" dirty="0" smtClean="0">
                <a:solidFill>
                  <a:srgbClr val="FFFF00"/>
                </a:solidFill>
                <a:latin typeface="Times New Roman" pitchFamily="18" charset="0"/>
              </a:rPr>
              <a:t>性文化</a:t>
            </a:r>
            <a:endParaRPr lang="zh-TW" altLang="en-US" sz="3500" dirty="0"/>
          </a:p>
        </p:txBody>
      </p:sp>
      <p:sp>
        <p:nvSpPr>
          <p:cNvPr id="1030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6F5DDD-1D14-498E-82D6-E742FAF8BFCD}" type="slidenum">
              <a:rPr lang="en-US" altLang="zh-TW" smtClean="0">
                <a:ea typeface="新細明體" pitchFamily="18" charset="-120"/>
              </a:rPr>
              <a:pPr/>
              <a:t>2</a:t>
            </a:fld>
            <a:endParaRPr lang="en-US" altLang="zh-TW" smtClean="0">
              <a:ea typeface="新細明體" pitchFamily="18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83768" y="1772816"/>
            <a:ext cx="7429500" cy="86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4000" b="1" dirty="0">
              <a:solidFill>
                <a:srgbClr val="41140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新細明體" pitchFamily="18" charset="-12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26033" y="5805760"/>
            <a:ext cx="73183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「</a:t>
            </a:r>
            <a:r>
              <a:rPr kumimoji="0"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...</a:t>
            </a:r>
            <a:r>
              <a:rPr kumimoji="0"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在這彎曲悖謬的世代，作　神無瑕疵的兒女。你們顯在這世代中，好像明光照耀，將生命的道表明出來</a:t>
            </a:r>
            <a:r>
              <a:rPr kumimoji="0"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...</a:t>
            </a:r>
            <a:r>
              <a:rPr kumimoji="0"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」               腓立比書二：</a:t>
            </a:r>
            <a:r>
              <a:rPr kumimoji="0"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 pitchFamily="34" charset="0"/>
                <a:ea typeface="微軟正黑體" pitchFamily="34" charset="-120"/>
              </a:rPr>
              <a:t>15-16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316416" y="548680"/>
            <a:ext cx="3782194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54013" indent="-354013" eaLnBrk="0" latinLnBrk="1" hangingPunct="0">
              <a:spcAft>
                <a:spcPts val="600"/>
              </a:spcAft>
              <a:buFont typeface="Arial" pitchFamily="34" charset="0"/>
              <a:buChar char="•"/>
              <a:defRPr/>
            </a:pPr>
            <a:endParaRPr lang="zh-TW" altLang="en-US" sz="3600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FFFF00"/>
                </a:solidFill>
              </a:rPr>
              <a:t>男同性戀者感染愛滋病的比率，較異性戀者高 </a:t>
            </a:r>
            <a:r>
              <a:rPr lang="en-US" altLang="zh-TW" sz="3600" b="1" dirty="0" smtClean="0">
                <a:solidFill>
                  <a:srgbClr val="FFFF00"/>
                </a:solidFill>
              </a:rPr>
              <a:t>?</a:t>
            </a:r>
            <a:endParaRPr lang="zh-TW" altLang="zh-TW" sz="3600" dirty="0"/>
          </a:p>
        </p:txBody>
      </p:sp>
      <p:sp>
        <p:nvSpPr>
          <p:cNvPr id="414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近年，美國、台灣等地研究發現，男同性戀者感染愛滋病比率偏高</a:t>
            </a:r>
          </a:p>
          <a:p>
            <a:r>
              <a:rPr lang="zh-TW" altLang="en-US" sz="2800" dirty="0"/>
              <a:t>衛生署發現，近年</a:t>
            </a:r>
            <a:r>
              <a:rPr lang="en-US" altLang="zh-TW" sz="2800" dirty="0"/>
              <a:t>25</a:t>
            </a:r>
            <a:r>
              <a:rPr lang="zh-TW" altLang="en-US" sz="2800" dirty="0"/>
              <a:t>歲以下新增個案中，近半是因男性同性性交而感染</a:t>
            </a:r>
            <a:r>
              <a:rPr lang="zh-TW" altLang="en-US" sz="2800" dirty="0">
                <a:sym typeface="Wingdings" pitchFamily="2" charset="2"/>
              </a:rPr>
              <a:t></a:t>
            </a:r>
            <a:r>
              <a:rPr lang="zh-TW" altLang="en-US" sz="2800" dirty="0"/>
              <a:t>將年輕男同性戀者與雙性戀者，列入「特別關注」的高危類別</a:t>
            </a:r>
          </a:p>
        </p:txBody>
      </p:sp>
      <p:pic>
        <p:nvPicPr>
          <p:cNvPr id="414724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6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4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4724"/>
                </p:tgtEl>
              </p:cMediaNode>
            </p:audio>
          </p:childTnLst>
        </p:cTn>
      </p:par>
    </p:tnLst>
    <p:bldLst>
      <p:bldP spid="41472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  <a:latin typeface="Wingdings 2" pitchFamily="18" charset="2"/>
              </a:rPr>
              <a:t>同性戀的形成</a:t>
            </a:r>
            <a:br>
              <a:rPr lang="zh-TW" altLang="en-US" sz="4000" b="1" dirty="0">
                <a:solidFill>
                  <a:srgbClr val="FFFF00"/>
                </a:solidFill>
                <a:latin typeface="Wingdings 2" pitchFamily="18" charset="2"/>
              </a:rPr>
            </a:br>
            <a:r>
              <a:rPr lang="zh-TW" altLang="en-US" sz="4000" b="1" dirty="0">
                <a:solidFill>
                  <a:srgbClr val="FFFF00"/>
                </a:solidFill>
                <a:latin typeface="Wingdings 2" pitchFamily="18" charset="2"/>
              </a:rPr>
              <a:t>後天的心理因素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altLang="zh-TW" sz="6000" b="1" dirty="0" smtClean="0"/>
          </a:p>
          <a:p>
            <a:pPr algn="ctr">
              <a:buNone/>
            </a:pPr>
            <a:r>
              <a:rPr lang="zh-TW" altLang="en-US" sz="6000" b="1" dirty="0" smtClean="0"/>
              <a:t>專訪精神科醫生</a:t>
            </a:r>
          </a:p>
          <a:p>
            <a:pPr algn="ctr">
              <a:buNone/>
            </a:pPr>
            <a:endParaRPr lang="zh-TW" altLang="en-US" sz="6000" dirty="0"/>
          </a:p>
        </p:txBody>
      </p:sp>
      <p:pic>
        <p:nvPicPr>
          <p:cNvPr id="6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34037" y="1201215"/>
            <a:ext cx="7132320" cy="729392"/>
          </a:xfrm>
        </p:spPr>
        <p:txBody>
          <a:bodyPr/>
          <a:lstStyle/>
          <a:p>
            <a:r>
              <a:rPr lang="zh-TW" altLang="en-US" sz="3600" b="1" dirty="0" smtClean="0">
                <a:solidFill>
                  <a:srgbClr val="FFFF00"/>
                </a:solidFill>
              </a:rPr>
              <a:t>完整版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9552" y="2204864"/>
            <a:ext cx="8146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dirty="0">
                <a:hlinkClick r:id="rId3"/>
              </a:rPr>
              <a:t>https://drive.google.com/open?id=1A0lskHxCCjq3bLx3F7whR7HxD3AfXKiO</a:t>
            </a:r>
            <a:endParaRPr lang="zh-HK" altLang="en-US" dirty="0"/>
          </a:p>
        </p:txBody>
      </p:sp>
      <p:sp>
        <p:nvSpPr>
          <p:cNvPr id="10" name="標題 4"/>
          <p:cNvSpPr txBox="1">
            <a:spLocks/>
          </p:cNvSpPr>
          <p:nvPr/>
        </p:nvSpPr>
        <p:spPr>
          <a:xfrm>
            <a:off x="504538" y="3424151"/>
            <a:ext cx="7132320" cy="7293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lang="zh-TW" sz="3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sz="3600" b="1" dirty="0">
                <a:solidFill>
                  <a:srgbClr val="FFFF00"/>
                </a:solidFill>
              </a:rPr>
              <a:t>濃縮版</a:t>
            </a:r>
            <a:endParaRPr kumimoji="0" lang="zh-HK" altLang="en-US" dirty="0">
              <a:solidFill>
                <a:srgbClr val="FFFF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39552" y="464384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dirty="0">
                <a:hlinkClick r:id="rId4"/>
              </a:rPr>
              <a:t>https://drive.google.com/open?id=16ATRP6fKRFoyv91GCLIK0Lkd58dIb7Vz</a:t>
            </a:r>
            <a:endParaRPr lang="zh-HK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認識同性戀的</a:t>
            </a:r>
            <a:r>
              <a:rPr lang="zh-TW" altLang="en-US" sz="4000" b="1" dirty="0" smtClean="0">
                <a:solidFill>
                  <a:srgbClr val="FFFF00"/>
                </a:solidFill>
              </a:rPr>
              <a:t>資源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  <p:sp>
        <p:nvSpPr>
          <p:cNvPr id="417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網站：</a:t>
            </a:r>
            <a:r>
              <a:rPr lang="en-US" altLang="zh-TW" sz="2400" dirty="0">
                <a:hlinkClick r:id="rId2"/>
              </a:rPr>
              <a:t>www.christianmentalhealth.com</a:t>
            </a:r>
            <a:endParaRPr lang="en-US" altLang="zh-TW" sz="2400" dirty="0"/>
          </a:p>
          <a:p>
            <a:pPr>
              <a:buFont typeface="Wingdings" pitchFamily="2" charset="2"/>
              <a:buNone/>
            </a:pPr>
            <a:r>
              <a:rPr lang="en-US" altLang="zh-TW" sz="2400" dirty="0"/>
              <a:t>              </a:t>
            </a:r>
            <a:r>
              <a:rPr lang="en-US" altLang="zh-TW" sz="2400" dirty="0" smtClean="0">
                <a:hlinkClick r:id="rId3"/>
              </a:rPr>
              <a:t>www.truth-light.org.hk</a:t>
            </a:r>
            <a:endParaRPr lang="en-US" altLang="zh-TW" sz="2400" dirty="0"/>
          </a:p>
          <a:p>
            <a:pPr>
              <a:buFont typeface="Wingdings" pitchFamily="2" charset="2"/>
              <a:buNone/>
            </a:pPr>
            <a:r>
              <a:rPr lang="en-US" altLang="zh-TW" sz="2400" dirty="0"/>
              <a:t>              </a:t>
            </a:r>
            <a:r>
              <a:rPr lang="en-US" altLang="zh-TW" sz="2400" dirty="0" smtClean="0">
                <a:hlinkClick r:id="rId4"/>
              </a:rPr>
              <a:t>http://www.newcreationhk.org/</a:t>
            </a:r>
            <a:r>
              <a:rPr lang="en-US" altLang="zh-TW" sz="2400" dirty="0" smtClean="0"/>
              <a:t> </a:t>
            </a:r>
            <a:endParaRPr lang="en-US" altLang="zh-TW" sz="2400" dirty="0"/>
          </a:p>
          <a:p>
            <a:pPr>
              <a:buFont typeface="Wingdings" pitchFamily="2" charset="2"/>
              <a:buNone/>
            </a:pPr>
            <a:endParaRPr lang="en-US" altLang="zh-TW" sz="2400" dirty="0"/>
          </a:p>
          <a:p>
            <a:r>
              <a:rPr lang="zh-TW" altLang="en-US" dirty="0"/>
              <a:t>書籍</a:t>
            </a:r>
            <a:r>
              <a:rPr lang="zh-TW" altLang="en-US" dirty="0" smtClean="0"/>
              <a:t>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>
                <a:solidFill>
                  <a:srgbClr val="FFFF00"/>
                </a:solidFill>
              </a:rPr>
              <a:t>《</a:t>
            </a:r>
            <a:r>
              <a:rPr lang="zh-TW" altLang="en-US" dirty="0">
                <a:solidFill>
                  <a:srgbClr val="FFFF00"/>
                </a:solidFill>
              </a:rPr>
              <a:t>同性戀的真相</a:t>
            </a:r>
            <a:r>
              <a:rPr lang="en-US" altLang="zh-TW" dirty="0">
                <a:solidFill>
                  <a:srgbClr val="FFFF00"/>
                </a:solidFill>
              </a:rPr>
              <a:t>》</a:t>
            </a:r>
            <a:r>
              <a:rPr lang="en-US" altLang="zh-TW" dirty="0"/>
              <a:t>   </a:t>
            </a:r>
            <a:r>
              <a:rPr lang="zh-TW" altLang="en-US" sz="2400" dirty="0"/>
              <a:t>天道書樓</a:t>
            </a:r>
            <a:r>
              <a:rPr lang="zh-TW" altLang="en-US" sz="2400" dirty="0" smtClean="0"/>
              <a:t>出版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dirty="0" smtClean="0">
                <a:solidFill>
                  <a:srgbClr val="FFFF00"/>
                </a:solidFill>
              </a:rPr>
              <a:t>《</a:t>
            </a:r>
            <a:r>
              <a:rPr lang="zh-TW" altLang="en-US" dirty="0" smtClean="0">
                <a:solidFill>
                  <a:srgbClr val="FFFF00"/>
                </a:solidFill>
              </a:rPr>
              <a:t>同性戀</a:t>
            </a:r>
            <a:r>
              <a:rPr lang="zh-TW" altLang="en-US" dirty="0">
                <a:solidFill>
                  <a:srgbClr val="FFFF00"/>
                </a:solidFill>
              </a:rPr>
              <a:t>全面睇</a:t>
            </a:r>
            <a:r>
              <a:rPr lang="en-US" altLang="zh-TW" dirty="0">
                <a:solidFill>
                  <a:srgbClr val="FFFF00"/>
                </a:solidFill>
              </a:rPr>
              <a:t>》</a:t>
            </a:r>
            <a:r>
              <a:rPr lang="en-US" altLang="zh-TW" dirty="0"/>
              <a:t>   </a:t>
            </a:r>
            <a:r>
              <a:rPr lang="zh-TW" altLang="en-US" sz="2400" dirty="0"/>
              <a:t>明光社</a:t>
            </a:r>
            <a:r>
              <a:rPr lang="zh-TW" altLang="en-US" sz="2400" dirty="0" smtClean="0"/>
              <a:t>出版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dirty="0" smtClean="0">
                <a:solidFill>
                  <a:srgbClr val="FFFF00"/>
                </a:solidFill>
              </a:rPr>
              <a:t>《</a:t>
            </a:r>
            <a:r>
              <a:rPr lang="zh-TW" altLang="en-US" dirty="0">
                <a:solidFill>
                  <a:srgbClr val="FFFF00"/>
                </a:solidFill>
              </a:rPr>
              <a:t>破碎形象</a:t>
            </a:r>
            <a:r>
              <a:rPr lang="en-US" altLang="zh-TW" dirty="0">
                <a:solidFill>
                  <a:srgbClr val="FFFF00"/>
                </a:solidFill>
              </a:rPr>
              <a:t>》</a:t>
            </a:r>
            <a:r>
              <a:rPr lang="en-US" altLang="zh-TW" dirty="0"/>
              <a:t>          </a:t>
            </a:r>
            <a:r>
              <a:rPr lang="en-US" altLang="zh-TW" dirty="0" smtClean="0"/>
              <a:t>  </a:t>
            </a:r>
            <a:r>
              <a:rPr lang="zh-TW" altLang="en-US" sz="2400" dirty="0" smtClean="0"/>
              <a:t>突破</a:t>
            </a:r>
            <a:r>
              <a:rPr lang="zh-TW" altLang="en-US" sz="2400" dirty="0"/>
              <a:t>出版社</a:t>
            </a:r>
            <a:r>
              <a:rPr lang="zh-TW" altLang="en-US" sz="2400" dirty="0" smtClean="0"/>
              <a:t>出版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dirty="0" smtClean="0">
                <a:solidFill>
                  <a:srgbClr val="FFFF00"/>
                </a:solidFill>
              </a:rPr>
              <a:t>《</a:t>
            </a:r>
            <a:r>
              <a:rPr lang="zh-TW" altLang="en-US" dirty="0">
                <a:solidFill>
                  <a:srgbClr val="FFFF00"/>
                </a:solidFill>
              </a:rPr>
              <a:t>恢復真我</a:t>
            </a:r>
            <a:r>
              <a:rPr lang="en-US" altLang="zh-TW" dirty="0">
                <a:solidFill>
                  <a:srgbClr val="FFFF00"/>
                </a:solidFill>
              </a:rPr>
              <a:t>》</a:t>
            </a:r>
            <a:r>
              <a:rPr lang="en-US" altLang="zh-TW" dirty="0"/>
              <a:t>          </a:t>
            </a:r>
            <a:r>
              <a:rPr lang="zh-TW" altLang="en-US" sz="2400" dirty="0"/>
              <a:t>中信出版社出版</a:t>
            </a:r>
          </a:p>
          <a:p>
            <a:pPr>
              <a:buFont typeface="Wingdings" pitchFamily="2" charset="2"/>
              <a:buNone/>
            </a:pPr>
            <a:endParaRPr lang="en-US" altLang="zh-TW" sz="2400" dirty="0"/>
          </a:p>
        </p:txBody>
      </p:sp>
      <p:pic>
        <p:nvPicPr>
          <p:cNvPr id="4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332656"/>
            <a:ext cx="7200900" cy="1517904"/>
          </a:xfrm>
          <a:ln w="76200" cmpd="tri">
            <a:noFill/>
          </a:ln>
        </p:spPr>
        <p:txBody>
          <a:bodyPr>
            <a:noAutofit/>
          </a:bodyPr>
          <a:lstStyle/>
          <a:p>
            <a:r>
              <a:rPr lang="zh-TW" altLang="en-US" sz="4000" b="1" i="1" dirty="0">
                <a:solidFill>
                  <a:schemeClr val="tx1"/>
                </a:solidFill>
                <a:effectLst/>
              </a:rPr>
              <a:t>爭議</a:t>
            </a:r>
            <a:r>
              <a:rPr lang="zh-TW" altLang="en-US" sz="4000" b="1" i="1" dirty="0" smtClean="0">
                <a:solidFill>
                  <a:schemeClr val="tx1"/>
                </a:solidFill>
                <a:effectLst/>
              </a:rPr>
              <a:t>議題大</a:t>
            </a:r>
            <a:r>
              <a:rPr lang="zh-TW" altLang="en-US" sz="4000" b="1" i="1" dirty="0">
                <a:solidFill>
                  <a:schemeClr val="tx1"/>
                </a:solidFill>
                <a:effectLst/>
              </a:rPr>
              <a:t>激辯！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516" y="2708920"/>
            <a:ext cx="7200900" cy="914400"/>
          </a:xfrm>
          <a:ln w="57150" cmpd="thinThick">
            <a:noFill/>
          </a:ln>
        </p:spPr>
        <p:txBody>
          <a:bodyPr>
            <a:noAutofit/>
          </a:bodyPr>
          <a:lstStyle/>
          <a:p>
            <a:r>
              <a:rPr lang="zh-TW" altLang="en-US" sz="5400" dirty="0">
                <a:solidFill>
                  <a:srgbClr val="FFFF00"/>
                </a:solidFill>
              </a:rPr>
              <a:t>「</a:t>
            </a:r>
            <a:r>
              <a:rPr lang="zh-TW" altLang="en-US" sz="5400" dirty="0">
                <a:solidFill>
                  <a:srgbClr val="FF3300"/>
                </a:solidFill>
              </a:rPr>
              <a:t>反對</a:t>
            </a:r>
            <a:r>
              <a:rPr lang="zh-TW" altLang="en-US" sz="5400" dirty="0">
                <a:solidFill>
                  <a:srgbClr val="FFFF00"/>
                </a:solidFill>
              </a:rPr>
              <a:t>同性戀行為</a:t>
            </a:r>
            <a:r>
              <a:rPr lang="zh-TW" altLang="en-US" sz="5400" dirty="0" smtClean="0">
                <a:solidFill>
                  <a:srgbClr val="FFFF00"/>
                </a:solidFill>
              </a:rPr>
              <a:t>，</a:t>
            </a:r>
            <a:r>
              <a:rPr lang="en-US" altLang="zh-TW" sz="5400" dirty="0" smtClean="0">
                <a:solidFill>
                  <a:srgbClr val="FFFF00"/>
                </a:solidFill>
              </a:rPr>
              <a:t/>
            </a:r>
            <a:br>
              <a:rPr lang="en-US" altLang="zh-TW" sz="5400" dirty="0" smtClean="0">
                <a:solidFill>
                  <a:srgbClr val="FFFF00"/>
                </a:solidFill>
              </a:rPr>
            </a:br>
            <a:r>
              <a:rPr lang="zh-TW" altLang="en-US" sz="5400" dirty="0" smtClean="0">
                <a:solidFill>
                  <a:srgbClr val="FFFF00"/>
                </a:solidFill>
              </a:rPr>
              <a:t>就是</a:t>
            </a:r>
            <a:r>
              <a:rPr lang="zh-TW" altLang="en-US" sz="5400" dirty="0">
                <a:solidFill>
                  <a:srgbClr val="FF3300"/>
                </a:solidFill>
              </a:rPr>
              <a:t>歧視</a:t>
            </a:r>
            <a:r>
              <a:rPr lang="zh-TW" altLang="en-US" sz="5400" dirty="0">
                <a:solidFill>
                  <a:srgbClr val="FFFF00"/>
                </a:solidFill>
              </a:rPr>
              <a:t>同性戀者」</a:t>
            </a:r>
          </a:p>
        </p:txBody>
      </p:sp>
      <p:pic>
        <p:nvPicPr>
          <p:cNvPr id="4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r>
              <a:rPr lang="zh-TW" altLang="en-US" sz="3600" b="1" dirty="0">
                <a:solidFill>
                  <a:srgbClr val="FFFF00"/>
                </a:solidFill>
              </a:rPr>
              <a:t>反對同性戀行為，就是歧視同性戀者？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歧視</a:t>
            </a:r>
            <a:r>
              <a:rPr lang="zh-TW" altLang="en-US" sz="2800" dirty="0">
                <a:sym typeface="Wingdings" pitchFamily="2" charset="2"/>
              </a:rPr>
              <a:t>一個容易被人濫用及混淆的概念</a:t>
            </a:r>
          </a:p>
          <a:p>
            <a:r>
              <a:rPr lang="zh-TW" altLang="en-US" sz="2800" dirty="0">
                <a:sym typeface="Wingdings" pitchFamily="2" charset="2"/>
              </a:rPr>
              <a:t>反對並不就是歧視</a:t>
            </a:r>
          </a:p>
          <a:p>
            <a:r>
              <a:rPr lang="zh-TW" altLang="en-US" sz="2800" dirty="0">
                <a:sym typeface="Wingdings" pitchFamily="2" charset="2"/>
              </a:rPr>
              <a:t>反對：表達看法和立場</a:t>
            </a:r>
          </a:p>
          <a:p>
            <a:r>
              <a:rPr lang="zh-TW" altLang="en-US" sz="2800" dirty="0">
                <a:sym typeface="Wingdings" pitchFamily="2" charset="2"/>
              </a:rPr>
              <a:t>歧視：對人不合理的仇視及對待</a:t>
            </a:r>
          </a:p>
          <a:p>
            <a:r>
              <a:rPr lang="zh-TW" altLang="en-US" sz="2800" dirty="0">
                <a:sym typeface="Wingdings" pitchFamily="2" charset="2"/>
              </a:rPr>
              <a:t>例如戒賭輔導機構，反對賭博，但不歧視賭博的人，反而樂意幫助受賭博困擾的人</a:t>
            </a:r>
            <a:endParaRPr lang="zh-TW" altLang="en-US" sz="2800" dirty="0"/>
          </a:p>
        </p:txBody>
      </p:sp>
      <p:pic>
        <p:nvPicPr>
          <p:cNvPr id="408581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85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8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8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8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8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8581"/>
                </p:tgtEl>
              </p:cMediaNode>
            </p:audio>
          </p:childTnLst>
        </p:cTn>
      </p:par>
    </p:tnLst>
    <p:bldLst>
      <p:bldP spid="40857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409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反對同性戀行為，不一定是無根據的，他們一般認為：違反自然秩序、破壞一夫一妻的婚姻價值、違反性道德等等</a:t>
            </a:r>
          </a:p>
          <a:p>
            <a:r>
              <a:rPr lang="zh-TW" altLang="en-US" sz="2800" dirty="0"/>
              <a:t>若說反對就等如歧視</a:t>
            </a:r>
            <a:r>
              <a:rPr lang="en-US" altLang="zh-TW" sz="2800" dirty="0"/>
              <a:t>……</a:t>
            </a:r>
            <a:r>
              <a:rPr lang="zh-TW" altLang="en-US" sz="2800" dirty="0"/>
              <a:t>最終只是鼓吹是非不分！</a:t>
            </a:r>
          </a:p>
        </p:txBody>
      </p:sp>
      <p:pic>
        <p:nvPicPr>
          <p:cNvPr id="409605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3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9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05"/>
                </p:tgtEl>
              </p:cMediaNode>
            </p:audio>
          </p:childTnLst>
        </p:cTn>
      </p:par>
    </p:tnLst>
    <p:bldLst>
      <p:bldP spid="40960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2060848"/>
            <a:ext cx="7488882" cy="1728192"/>
          </a:xfrm>
          <a:ln>
            <a:noFill/>
          </a:ln>
        </p:spPr>
        <p:txBody>
          <a:bodyPr/>
          <a:lstStyle/>
          <a:p>
            <a:r>
              <a:rPr lang="zh-TW" altLang="en-US" b="1" dirty="0"/>
              <a:t>同性婚姻</a:t>
            </a:r>
            <a:r>
              <a:rPr lang="zh-TW" altLang="en-US" b="1" dirty="0">
                <a:solidFill>
                  <a:srgbClr val="FFFF00"/>
                </a:solidFill>
              </a:rPr>
              <a:t>應該</a:t>
            </a:r>
            <a:r>
              <a:rPr lang="zh-TW" altLang="en-US" b="1" dirty="0"/>
              <a:t>合法化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552" y="4077072"/>
            <a:ext cx="6768752" cy="914400"/>
          </a:xfrm>
        </p:spPr>
        <p:txBody>
          <a:bodyPr>
            <a:noAutofit/>
          </a:bodyPr>
          <a:lstStyle/>
          <a:p>
            <a:pPr algn="l"/>
            <a:r>
              <a:rPr lang="zh-TW" altLang="en-US" sz="2500" dirty="0"/>
              <a:t>跟據香港現行法律，只有一男一女才可結婚</a:t>
            </a:r>
            <a:r>
              <a:rPr lang="zh-TW" altLang="en-US" sz="2500" dirty="0" smtClean="0"/>
              <a:t>，同性</a:t>
            </a:r>
            <a:r>
              <a:rPr lang="zh-TW" altLang="en-US" sz="2500" dirty="0"/>
              <a:t>之間是不能結婚的。有同性戀者極力爭取</a:t>
            </a:r>
          </a:p>
        </p:txBody>
      </p:sp>
      <p:sp>
        <p:nvSpPr>
          <p:cNvPr id="418820" name="Text Box 4"/>
          <p:cNvSpPr txBox="1">
            <a:spLocks noChangeArrowheads="1"/>
          </p:cNvSpPr>
          <p:nvPr/>
        </p:nvSpPr>
        <p:spPr bwMode="auto">
          <a:xfrm>
            <a:off x="1691680" y="848906"/>
            <a:ext cx="5688012" cy="707886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i="1" dirty="0"/>
              <a:t>大激辯！</a:t>
            </a:r>
          </a:p>
        </p:txBody>
      </p:sp>
      <p:sp>
        <p:nvSpPr>
          <p:cNvPr id="418821" name="AutoShape 5"/>
          <p:cNvSpPr>
            <a:spLocks noChangeArrowheads="1"/>
          </p:cNvSpPr>
          <p:nvPr/>
        </p:nvSpPr>
        <p:spPr bwMode="auto">
          <a:xfrm>
            <a:off x="7307709" y="5157192"/>
            <a:ext cx="792162" cy="360362"/>
          </a:xfrm>
          <a:prstGeom prst="chevron">
            <a:avLst>
              <a:gd name="adj" fmla="val 5495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18822" name="AutoShape 6"/>
          <p:cNvSpPr>
            <a:spLocks noChangeArrowheads="1"/>
          </p:cNvSpPr>
          <p:nvPr/>
        </p:nvSpPr>
        <p:spPr bwMode="auto">
          <a:xfrm>
            <a:off x="8244334" y="5158779"/>
            <a:ext cx="792162" cy="360363"/>
          </a:xfrm>
          <a:prstGeom prst="chevron">
            <a:avLst>
              <a:gd name="adj" fmla="val 5495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zh-TW" altLang="en-US" b="1" dirty="0"/>
              <a:t>同性婚姻</a:t>
            </a:r>
            <a:r>
              <a:rPr lang="zh-TW" altLang="en-US" b="1" dirty="0">
                <a:solidFill>
                  <a:srgbClr val="FFFF00"/>
                </a:solidFill>
              </a:rPr>
              <a:t>應該</a:t>
            </a:r>
            <a:r>
              <a:rPr lang="zh-TW" altLang="en-US" b="1" dirty="0"/>
              <a:t>合法化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4170784"/>
            <a:ext cx="7200900" cy="914400"/>
          </a:xfrm>
        </p:spPr>
        <p:txBody>
          <a:bodyPr>
            <a:normAutofit/>
          </a:bodyPr>
          <a:lstStyle/>
          <a:p>
            <a:pPr algn="l"/>
            <a:r>
              <a:rPr lang="zh-TW" altLang="en-US" sz="2500" dirty="0"/>
              <a:t>「兩個同性戀者</a:t>
            </a:r>
            <a:r>
              <a:rPr lang="zh-TW" alt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真心相愛</a:t>
            </a:r>
            <a:r>
              <a:rPr lang="zh-TW" altLang="en-US" sz="2500" dirty="0"/>
              <a:t>，又沒有傷害別人</a:t>
            </a:r>
            <a:r>
              <a:rPr lang="zh-TW" altLang="en-US" sz="2500" dirty="0" smtClean="0"/>
              <a:t>，</a:t>
            </a:r>
            <a:r>
              <a:rPr lang="en-US" altLang="zh-TW" sz="2500" dirty="0" smtClean="0">
                <a:solidFill>
                  <a:srgbClr val="FFFF00"/>
                </a:solidFill>
              </a:rPr>
              <a:t/>
            </a:r>
            <a:br>
              <a:rPr lang="en-US" altLang="zh-TW" sz="2500" dirty="0" smtClean="0">
                <a:solidFill>
                  <a:srgbClr val="FFFF00"/>
                </a:solidFill>
              </a:rPr>
            </a:br>
            <a:r>
              <a:rPr lang="zh-TW" altLang="en-US" sz="2500" dirty="0" smtClean="0"/>
              <a:t>他們</a:t>
            </a:r>
            <a:r>
              <a:rPr lang="zh-TW" altLang="en-US" sz="2500" dirty="0"/>
              <a:t>應該得到</a:t>
            </a:r>
            <a:r>
              <a:rPr lang="zh-TW" alt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平等對待</a:t>
            </a:r>
            <a:r>
              <a:rPr lang="zh-TW" altLang="en-US" sz="2500" dirty="0">
                <a:solidFill>
                  <a:srgbClr val="FFFF00"/>
                </a:solidFill>
              </a:rPr>
              <a:t>，</a:t>
            </a:r>
            <a:r>
              <a:rPr lang="zh-TW" altLang="en-US" sz="2500" dirty="0"/>
              <a:t>有結婚的</a:t>
            </a:r>
            <a:r>
              <a:rPr lang="zh-TW" alt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自由及權利</a:t>
            </a:r>
            <a:r>
              <a:rPr lang="zh-TW" altLang="en-US" sz="2500" dirty="0"/>
              <a:t>！」</a:t>
            </a:r>
          </a:p>
        </p:txBody>
      </p:sp>
      <p:sp>
        <p:nvSpPr>
          <p:cNvPr id="374789" name="Text Box 5"/>
          <p:cNvSpPr txBox="1">
            <a:spLocks noChangeArrowheads="1"/>
          </p:cNvSpPr>
          <p:nvPr/>
        </p:nvSpPr>
        <p:spPr bwMode="auto">
          <a:xfrm>
            <a:off x="1691680" y="848906"/>
            <a:ext cx="5688012" cy="707886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i="1" dirty="0"/>
              <a:t>大激辯！</a:t>
            </a:r>
          </a:p>
        </p:txBody>
      </p:sp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7307709" y="5155282"/>
            <a:ext cx="792162" cy="360362"/>
          </a:xfrm>
          <a:prstGeom prst="chevron">
            <a:avLst>
              <a:gd name="adj" fmla="val 5495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8244334" y="5156869"/>
            <a:ext cx="792162" cy="360363"/>
          </a:xfrm>
          <a:prstGeom prst="chevron">
            <a:avLst>
              <a:gd name="adj" fmla="val 5495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複雜的議題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自</a:t>
            </a:r>
            <a:r>
              <a:rPr lang="en-US" altLang="zh-TW" sz="2800" dirty="0"/>
              <a:t>1991</a:t>
            </a:r>
            <a:r>
              <a:rPr lang="zh-TW" altLang="en-US" sz="2800" dirty="0"/>
              <a:t>年香港通過「同性戀非刑事法」</a:t>
            </a:r>
          </a:p>
          <a:p>
            <a:r>
              <a:rPr lang="zh-TW" altLang="en-US" sz="2800" dirty="0"/>
              <a:t>同性戀者是有自由發展戀愛關係</a:t>
            </a:r>
          </a:p>
          <a:p>
            <a:r>
              <a:rPr lang="zh-TW" altLang="en-US" sz="2800" dirty="0"/>
              <a:t>但若要再進一步，立法結婚，問題變得複雜，要有更仔細的思考</a:t>
            </a:r>
          </a:p>
        </p:txBody>
      </p:sp>
      <p:pic>
        <p:nvPicPr>
          <p:cNvPr id="399364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8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93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364"/>
                </p:tgtEl>
              </p:cMediaNode>
            </p:audio>
          </p:childTnLst>
        </p:cTn>
      </p:par>
    </p:tnLst>
    <p:bldLst>
      <p:bldP spid="39936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/>
              <a:t>向左揀   </a:t>
            </a:r>
            <a:r>
              <a:rPr lang="zh-TW" altLang="en-US" sz="5400" b="1" dirty="0" smtClean="0"/>
              <a:t>             向</a:t>
            </a:r>
            <a:r>
              <a:rPr lang="zh-TW" altLang="en-US" sz="5400" b="1" dirty="0"/>
              <a:t>右揀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pPr>
              <a:buFont typeface="Wingdings" pitchFamily="2" charset="2"/>
              <a:buNone/>
            </a:pPr>
            <a:endParaRPr lang="en-US" altLang="zh-TW" b="1" dirty="0">
              <a:solidFill>
                <a:srgbClr val="FF3300"/>
              </a:solidFill>
            </a:endParaRPr>
          </a:p>
        </p:txBody>
      </p:sp>
      <p:sp>
        <p:nvSpPr>
          <p:cNvPr id="358404" name="Line 4"/>
          <p:cNvSpPr>
            <a:spLocks noChangeShapeType="1"/>
          </p:cNvSpPr>
          <p:nvPr/>
        </p:nvSpPr>
        <p:spPr bwMode="auto">
          <a:xfrm>
            <a:off x="611188" y="1988840"/>
            <a:ext cx="8208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1115616" y="2225427"/>
            <a:ext cx="2159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正確？</a:t>
            </a: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6948488" y="134143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6012160" y="2276872"/>
            <a:ext cx="20891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錯誤？</a:t>
            </a:r>
          </a:p>
        </p:txBody>
      </p:sp>
      <p:sp>
        <p:nvSpPr>
          <p:cNvPr id="358408" name="Text Box 8"/>
          <p:cNvSpPr txBox="1">
            <a:spLocks noChangeArrowheads="1"/>
          </p:cNvSpPr>
          <p:nvPr/>
        </p:nvSpPr>
        <p:spPr bwMode="auto">
          <a:xfrm>
            <a:off x="683568" y="3647926"/>
            <a:ext cx="79565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 smtClean="0"/>
              <a:t>Q:</a:t>
            </a:r>
            <a:br>
              <a:rPr lang="en-US" altLang="zh-TW" sz="3200" b="1" dirty="0" smtClean="0"/>
            </a:br>
            <a:r>
              <a:rPr lang="zh-TW" altLang="en-US" sz="3200" b="1" dirty="0" smtClean="0"/>
              <a:t>一般來說</a:t>
            </a:r>
            <a:r>
              <a:rPr lang="zh-TW" altLang="en-US" sz="3200" b="1" dirty="0"/>
              <a:t>，同性戀者的數目佔人口十分之一</a:t>
            </a:r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骨牌效應？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同性婚姻合法化，一男一女婚姻制度受破壞後</a:t>
            </a:r>
            <a:r>
              <a:rPr lang="zh-TW" altLang="en-US" sz="2800" dirty="0">
                <a:sym typeface="Wingdings" pitchFamily="2" charset="2"/>
              </a:rPr>
              <a:t>會否造成道德上的骨牌效應？</a:t>
            </a:r>
          </a:p>
          <a:p>
            <a:r>
              <a:rPr lang="zh-TW" altLang="en-US" sz="2800" dirty="0">
                <a:sym typeface="Wingdings" pitchFamily="2" charset="2"/>
              </a:rPr>
              <a:t>若同性婚姻可以合法，日後理應包二奶、亂倫、多人結婚也有權合法化！</a:t>
            </a:r>
          </a:p>
          <a:p>
            <a:r>
              <a:rPr lang="zh-TW" altLang="en-US" sz="2800" dirty="0">
                <a:sym typeface="Wingdings" pitchFamily="2" charset="2"/>
              </a:rPr>
              <a:t>真心相愛並非就是一切！</a:t>
            </a:r>
            <a:endParaRPr lang="zh-TW" altLang="en-US" sz="2800" dirty="0"/>
          </a:p>
        </p:txBody>
      </p:sp>
      <p:pic>
        <p:nvPicPr>
          <p:cNvPr id="398344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4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8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98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8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8344"/>
                </p:tgtEl>
              </p:cMediaNode>
            </p:audio>
          </p:childTnLst>
        </p:cTn>
      </p:par>
    </p:tnLst>
    <p:bldLst>
      <p:bldP spid="39833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外國實例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</a:rPr>
              <a:t>荷蘭有激進組織，爭取同性婚姻合法化後揚言，下一步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sym typeface="Wingdings" pitchFamily="2" charset="2"/>
              </a:rPr>
              <a:t>爭取</a:t>
            </a:r>
            <a:r>
              <a:rPr lang="en-US" altLang="zh-TW" sz="2800" dirty="0">
                <a:solidFill>
                  <a:schemeClr val="tx1">
                    <a:lumMod val="95000"/>
                  </a:schemeClr>
                </a:solidFill>
                <a:sym typeface="Wingdings" pitchFamily="2" charset="2"/>
              </a:rPr>
              <a:t>3</a:t>
            </a:r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sym typeface="Wingdings" pitchFamily="2" charset="2"/>
              </a:rPr>
              <a:t>人結婚！</a:t>
            </a:r>
          </a:p>
          <a:p>
            <a:r>
              <a:rPr lang="zh-TW" altLang="en-US" sz="2800" dirty="0">
                <a:solidFill>
                  <a:schemeClr val="tx1">
                    <a:lumMod val="95000"/>
                  </a:schemeClr>
                </a:solidFill>
                <a:sym typeface="Wingdings" pitchFamily="2" charset="2"/>
              </a:rPr>
              <a:t>加拿大，通過同性婚姻後，一位女士要求：與心愛的狗註冊結婚</a:t>
            </a:r>
          </a:p>
        </p:txBody>
      </p:sp>
      <p:pic>
        <p:nvPicPr>
          <p:cNvPr id="401415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1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1415"/>
                </p:tgtEl>
              </p:cMediaNode>
            </p:audio>
          </p:childTnLst>
        </p:cTn>
      </p:par>
    </p:tnLst>
    <p:bldLst>
      <p:bldP spid="4014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法律精神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法律其中一個精神：鼓勵及肯定對社會有益的活動</a:t>
            </a:r>
          </a:p>
          <a:p>
            <a:r>
              <a:rPr lang="zh-TW" altLang="en-US" sz="2800" dirty="0"/>
              <a:t>一男一女結婚，可生育兒女</a:t>
            </a:r>
          </a:p>
          <a:p>
            <a:r>
              <a:rPr lang="zh-TW" altLang="en-US" sz="2800" dirty="0"/>
              <a:t>同性戀和異性戀有別，亦有道德上爭議，是否值得合法加以鼓勵和肯定？</a:t>
            </a:r>
          </a:p>
        </p:txBody>
      </p:sp>
      <p:pic>
        <p:nvPicPr>
          <p:cNvPr id="402438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4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24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2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2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2438"/>
                </p:tgtEl>
              </p:cMediaNode>
            </p:audio>
          </p:childTnLst>
        </p:cTn>
      </p:par>
    </p:tnLst>
    <p:bldLst>
      <p:bldP spid="40243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有關領養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領養子女的問題</a:t>
            </a:r>
          </a:p>
          <a:p>
            <a:r>
              <a:rPr lang="zh-TW" altLang="en-US" sz="2800" dirty="0"/>
              <a:t>一男一女父母的家庭</a:t>
            </a:r>
            <a:r>
              <a:rPr lang="zh-TW" altLang="en-US" sz="2800" dirty="0">
                <a:sym typeface="Wingdings" pitchFamily="2" charset="2"/>
              </a:rPr>
              <a:t>小孩成長的理想地方</a:t>
            </a:r>
          </a:p>
          <a:p>
            <a:r>
              <a:rPr lang="zh-TW" altLang="en-US" sz="2800" dirty="0">
                <a:sym typeface="Wingdings" pitchFamily="2" charset="2"/>
              </a:rPr>
              <a:t>若改為兩個爸爸或媽媽，對孩子會有甚麼影響呢？</a:t>
            </a:r>
            <a:endParaRPr lang="zh-TW" altLang="en-US" sz="2800" dirty="0"/>
          </a:p>
        </p:txBody>
      </p:sp>
      <p:pic>
        <p:nvPicPr>
          <p:cNvPr id="403461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3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3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3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3461"/>
                </p:tgtEl>
              </p:cMediaNode>
            </p:audio>
          </p:childTnLst>
        </p:cTn>
      </p:par>
    </p:tnLst>
    <p:bldLst>
      <p:bldP spid="40345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教育問題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日後小學教科書，要列明：我的家有爸爸媽媽，也可有爸爸爸爸；也可有媽媽媽媽？？</a:t>
            </a:r>
          </a:p>
          <a:p>
            <a:r>
              <a:rPr lang="zh-TW" altLang="en-US" sz="2800" dirty="0"/>
              <a:t>外國實例，老師必須教授關於同性戀家庭，否則可能被控告歧視同性戀家庭</a:t>
            </a:r>
          </a:p>
        </p:txBody>
      </p:sp>
      <p:pic>
        <p:nvPicPr>
          <p:cNvPr id="404484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67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4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448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必須思考清楚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不應簡單地只憑真心相愛，或平等自由</a:t>
            </a:r>
          </a:p>
          <a:p>
            <a:r>
              <a:rPr lang="zh-TW" altLang="en-US" sz="2800" dirty="0"/>
              <a:t>便將同性婚姻合法化</a:t>
            </a:r>
          </a:p>
          <a:p>
            <a:r>
              <a:rPr lang="zh-TW" altLang="en-US" sz="2800" dirty="0"/>
              <a:t>貿貿然改變一男一女的婚姻制度</a:t>
            </a:r>
          </a:p>
        </p:txBody>
      </p:sp>
      <p:pic>
        <p:nvPicPr>
          <p:cNvPr id="405508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55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550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FFFF00"/>
                </a:solidFill>
              </a:rPr>
              <a:t>若我的朋友是同性戀者</a:t>
            </a:r>
            <a:r>
              <a:rPr lang="en-US" altLang="zh-TW" sz="4800" b="1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idx="1"/>
          </p:nvPr>
        </p:nvSpPr>
        <p:spPr>
          <a:xfrm>
            <a:off x="1005840" y="1901953"/>
            <a:ext cx="7814632" cy="4127627"/>
          </a:xfrm>
          <a:ln>
            <a:noFill/>
          </a:ln>
        </p:spPr>
        <p:txBody>
          <a:bodyPr>
            <a:noAutofit/>
          </a:bodyPr>
          <a:lstStyle/>
          <a:p>
            <a:r>
              <a:rPr lang="zh-TW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不需反應過敏</a:t>
            </a:r>
            <a:endParaRPr lang="zh-TW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None/>
            </a:pPr>
            <a:r>
              <a:rPr lang="zh-TW" altLang="en-US" sz="2400" dirty="0"/>
              <a:t>   反應太大可能令對方感到被拒絕，可以將他</a:t>
            </a:r>
            <a:r>
              <a:rPr lang="zh-TW" altLang="en-US" sz="2400" dirty="0" smtClean="0"/>
              <a:t>當作</a:t>
            </a:r>
            <a:r>
              <a:rPr lang="zh-TW" altLang="en-US" sz="2400" dirty="0"/>
              <a:t>一般人看待，表達個人的接納，建立信任</a:t>
            </a:r>
            <a:r>
              <a:rPr lang="zh-TW" altLang="en-US" sz="2400" dirty="0" smtClean="0"/>
              <a:t>關係</a:t>
            </a:r>
            <a:r>
              <a:rPr lang="zh-TW" altLang="en-US" sz="2400" dirty="0"/>
              <a:t>。</a:t>
            </a:r>
            <a:endParaRPr lang="zh-TW" altLang="en-US" sz="2400" b="1" dirty="0">
              <a:solidFill>
                <a:srgbClr val="FFFF00"/>
              </a:solidFill>
            </a:endParaRPr>
          </a:p>
          <a:p>
            <a:endParaRPr lang="zh-TW" altLang="en-US" sz="2400" dirty="0"/>
          </a:p>
          <a:p>
            <a:r>
              <a:rPr lang="zh-TW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尊重對方私隱</a:t>
            </a:r>
          </a:p>
          <a:p>
            <a:pPr>
              <a:buFont typeface="Wingdings" pitchFamily="2" charset="2"/>
              <a:buNone/>
            </a:pPr>
            <a:r>
              <a:rPr lang="zh-TW" altLang="en-US" sz="2400" dirty="0"/>
              <a:t>   不要到處宣揚，除非對方對你或其他人造成滋擾</a:t>
            </a:r>
          </a:p>
          <a:p>
            <a:pPr>
              <a:buFont typeface="Wingdings" pitchFamily="2" charset="2"/>
              <a:buNone/>
            </a:pPr>
            <a:r>
              <a:rPr lang="zh-TW" altLang="en-US" sz="2400" dirty="0"/>
              <a:t>   或傷害，否則必須尊重他的私隱。</a:t>
            </a:r>
          </a:p>
          <a:p>
            <a:pPr>
              <a:buFont typeface="Wingdings" pitchFamily="2" charset="2"/>
              <a:buNone/>
            </a:pPr>
            <a:r>
              <a:rPr lang="zh-TW" altLang="en-US" sz="2400" dirty="0"/>
              <a:t>   到處「爆料」，不但破壞他對你的</a:t>
            </a:r>
            <a:r>
              <a:rPr lang="zh-TW" altLang="en-US" sz="2400" dirty="0">
                <a:solidFill>
                  <a:schemeClr val="tx2"/>
                </a:solidFill>
              </a:rPr>
              <a:t>信任，更可能</a:t>
            </a:r>
          </a:p>
          <a:p>
            <a:pPr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/>
                </a:solidFill>
              </a:rPr>
              <a:t>   令他變得退縮，或憤世嫉俗。</a:t>
            </a:r>
          </a:p>
          <a:p>
            <a:pPr>
              <a:buFont typeface="Wingdings" pitchFamily="2" charset="2"/>
              <a:buNone/>
            </a:pPr>
            <a:endParaRPr lang="en-US" altLang="zh-TW" sz="2400" dirty="0"/>
          </a:p>
        </p:txBody>
      </p:sp>
      <p:pic>
        <p:nvPicPr>
          <p:cNvPr id="4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7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7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67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FFFF00"/>
                </a:solidFill>
              </a:rPr>
              <a:t>若我的朋友是同性戀者</a:t>
            </a:r>
            <a:r>
              <a:rPr lang="en-US" altLang="zh-TW" sz="4800" b="1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380934" name="Rectangle 6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zh-TW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不要人云亦云</a:t>
            </a:r>
          </a:p>
          <a:p>
            <a:pPr>
              <a:buFont typeface="Wingdings" pitchFamily="2" charset="2"/>
              <a:buNone/>
            </a:pPr>
            <a:r>
              <a:rPr lang="zh-TW" altLang="en-US" sz="2400" dirty="0"/>
              <a:t>    應透過可信的書本、網站等對同性戀有正確</a:t>
            </a:r>
            <a:r>
              <a:rPr lang="zh-TW" altLang="en-US" sz="2400" dirty="0" smtClean="0"/>
              <a:t>認識</a:t>
            </a:r>
            <a:r>
              <a:rPr lang="zh-TW" altLang="en-US" sz="2400" dirty="0"/>
              <a:t>，並可鼓勵對方這樣做。別隨便輕信潮流</a:t>
            </a:r>
            <a:r>
              <a:rPr lang="zh-TW" altLang="en-US" sz="2400" dirty="0" smtClean="0"/>
              <a:t>、傳媒</a:t>
            </a:r>
            <a:r>
              <a:rPr lang="zh-TW" altLang="en-US" sz="2400" dirty="0"/>
              <a:t>裡有關同性戀的資訊。</a:t>
            </a:r>
          </a:p>
          <a:p>
            <a:pPr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/>
                </a:solidFill>
              </a:rPr>
              <a:t>    </a:t>
            </a:r>
          </a:p>
        </p:txBody>
      </p:sp>
      <p:pic>
        <p:nvPicPr>
          <p:cNvPr id="4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0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809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09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FFFF00"/>
                </a:solidFill>
              </a:rPr>
              <a:t>若我的朋友是同性戀者</a:t>
            </a:r>
            <a:r>
              <a:rPr lang="en-US" altLang="zh-TW" sz="4800" b="1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idx="1"/>
          </p:nvPr>
        </p:nvSpPr>
        <p:spPr>
          <a:xfrm>
            <a:off x="1005840" y="1901953"/>
            <a:ext cx="7670616" cy="4127627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尋求適當協助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b="1" dirty="0">
                <a:solidFill>
                  <a:srgbClr val="FFFF00"/>
                </a:solidFill>
              </a:rPr>
              <a:t>    </a:t>
            </a:r>
            <a:r>
              <a:rPr lang="zh-TW" altLang="en-US" sz="2400" dirty="0">
                <a:solidFill>
                  <a:schemeClr val="tx2"/>
                </a:solidFill>
              </a:rPr>
              <a:t>他說自己是同性戀者，會否出於他對同性戀有</a:t>
            </a:r>
            <a:r>
              <a:rPr lang="zh-TW" alt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誤解</a:t>
            </a:r>
            <a:r>
              <a:rPr lang="zh-TW" altLang="en-US" sz="2400" dirty="0">
                <a:solidFill>
                  <a:schemeClr val="tx2"/>
                </a:solidFill>
              </a:rPr>
              <a:t>？他對這身分感到</a:t>
            </a:r>
            <a:r>
              <a:rPr lang="zh-TW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開心嗎</a:t>
            </a:r>
            <a:r>
              <a:rPr lang="zh-TW" altLang="en-US" sz="2400" dirty="0">
                <a:solidFill>
                  <a:schemeClr val="tx2"/>
                </a:solidFill>
              </a:rPr>
              <a:t>？他是否真的希望</a:t>
            </a:r>
            <a:r>
              <a:rPr lang="zh-TW" altLang="en-US" sz="2400" dirty="0" smtClean="0">
                <a:solidFill>
                  <a:schemeClr val="tx2"/>
                </a:solidFill>
              </a:rPr>
              <a:t>過同性戀</a:t>
            </a:r>
            <a:r>
              <a:rPr lang="zh-TW" altLang="en-US" sz="2400" dirty="0">
                <a:solidFill>
                  <a:schemeClr val="tx2"/>
                </a:solidFill>
              </a:rPr>
              <a:t>的</a:t>
            </a:r>
            <a:r>
              <a:rPr lang="zh-TW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生活</a:t>
            </a:r>
            <a:r>
              <a:rPr lang="zh-TW" altLang="en-US" sz="2400" dirty="0">
                <a:solidFill>
                  <a:schemeClr val="tx2"/>
                </a:solidFill>
              </a:rPr>
              <a:t>？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zh-TW" altLang="en-US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dirty="0">
                <a:solidFill>
                  <a:schemeClr val="tx2"/>
                </a:solidFill>
              </a:rPr>
              <a:t>    若對方覺得有</a:t>
            </a:r>
            <a:r>
              <a:rPr lang="zh-TW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需要</a:t>
            </a:r>
            <a:r>
              <a:rPr lang="zh-TW" altLang="en-US" sz="2400" dirty="0">
                <a:solidFill>
                  <a:schemeClr val="tx2"/>
                </a:solidFill>
              </a:rPr>
              <a:t>，又</a:t>
            </a:r>
            <a:r>
              <a:rPr lang="zh-TW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願意</a:t>
            </a:r>
            <a:r>
              <a:rPr lang="zh-TW" altLang="en-US" sz="2400" dirty="0">
                <a:solidFill>
                  <a:schemeClr val="tx2"/>
                </a:solidFill>
              </a:rPr>
              <a:t>的話，可鼓勵他</a:t>
            </a:r>
            <a:r>
              <a:rPr lang="zh-TW" altLang="en-US" sz="2400" dirty="0" smtClean="0">
                <a:solidFill>
                  <a:schemeClr val="tx2"/>
                </a:solidFill>
              </a:rPr>
              <a:t>接觸專業</a:t>
            </a:r>
            <a:r>
              <a:rPr lang="zh-TW" altLang="en-US" sz="2400" dirty="0">
                <a:solidFill>
                  <a:schemeClr val="tx2"/>
                </a:solidFill>
              </a:rPr>
              <a:t>的輔導機構</a:t>
            </a:r>
            <a:r>
              <a:rPr lang="zh-TW" altLang="en-US" sz="2400" dirty="0" smtClean="0">
                <a:solidFill>
                  <a:schemeClr val="tx2"/>
                </a:solidFill>
              </a:rPr>
              <a:t>：</a:t>
            </a:r>
            <a:endParaRPr lang="zh-TW" altLang="en-US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400" dirty="0"/>
              <a:t>   </a:t>
            </a:r>
            <a:r>
              <a:rPr lang="en-US" altLang="zh-TW" sz="2400" dirty="0"/>
              <a:t>- </a:t>
            </a:r>
            <a:r>
              <a:rPr lang="zh-TW" altLang="en-US" sz="2400" dirty="0"/>
              <a:t>浸會愛群社會服務處      </a:t>
            </a:r>
            <a:r>
              <a:rPr lang="en-US" altLang="zh-TW" sz="2400" dirty="0"/>
              <a:t>3413 </a:t>
            </a:r>
            <a:r>
              <a:rPr lang="en-US" altLang="zh-TW" sz="2400" dirty="0" smtClean="0"/>
              <a:t>1556</a:t>
            </a:r>
            <a:br>
              <a:rPr lang="en-US" altLang="zh-TW" sz="2400" dirty="0" smtClean="0"/>
            </a:br>
            <a:r>
              <a:rPr lang="en-US" altLang="zh-TW" sz="2400" dirty="0" smtClean="0"/>
              <a:t>- </a:t>
            </a:r>
            <a:r>
              <a:rPr lang="zh-TW" altLang="en-US" sz="2400" dirty="0"/>
              <a:t>突破機構                       </a:t>
            </a:r>
            <a:r>
              <a:rPr lang="zh-TW" altLang="en-US" sz="2400" dirty="0" smtClean="0"/>
              <a:t>   </a:t>
            </a:r>
            <a:r>
              <a:rPr lang="en-US" altLang="zh-TW" sz="2400" dirty="0"/>
              <a:t>2377 </a:t>
            </a:r>
            <a:r>
              <a:rPr lang="en-US" altLang="zh-TW" sz="2400" dirty="0" smtClean="0"/>
              <a:t>8511</a:t>
            </a:r>
            <a:br>
              <a:rPr lang="en-US" altLang="zh-TW" sz="2400" dirty="0" smtClean="0"/>
            </a:br>
            <a:r>
              <a:rPr lang="en-US" altLang="zh-TW" sz="2400" dirty="0" smtClean="0"/>
              <a:t>- </a:t>
            </a:r>
            <a:r>
              <a:rPr lang="zh-TW" altLang="en-US" sz="2400" dirty="0"/>
              <a:t>中華基督教青年會          </a:t>
            </a:r>
            <a:r>
              <a:rPr lang="en-US" altLang="zh-TW" sz="2400" dirty="0"/>
              <a:t>2783 3360</a:t>
            </a:r>
          </a:p>
        </p:txBody>
      </p:sp>
      <p:pic>
        <p:nvPicPr>
          <p:cNvPr id="4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0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0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0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FFFF00"/>
                </a:solidFill>
              </a:rPr>
              <a:t>若我的朋友是同性戀者</a:t>
            </a:r>
            <a:r>
              <a:rPr lang="en-US" altLang="zh-TW" sz="4800" b="1" dirty="0">
                <a:solidFill>
                  <a:srgbClr val="FFFF00"/>
                </a:solidFill>
              </a:rPr>
              <a:t>…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zh-TW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尊重不等如認同</a:t>
            </a:r>
          </a:p>
          <a:p>
            <a:pPr>
              <a:buFont typeface="Wingdings" pitchFamily="2" charset="2"/>
              <a:buNone/>
            </a:pPr>
            <a:r>
              <a:rPr lang="zh-TW" altLang="en-US" sz="2800" dirty="0"/>
              <a:t>   </a:t>
            </a:r>
            <a:r>
              <a:rPr lang="zh-TW" altLang="en-US" sz="2800" dirty="0" smtClean="0"/>
              <a:t>須</a:t>
            </a:r>
            <a:r>
              <a:rPr lang="zh-TW" altLang="en-US" sz="2800" dirty="0"/>
              <a:t>小心將「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人</a:t>
            </a:r>
            <a:r>
              <a:rPr lang="zh-TW" altLang="en-US" sz="2800" dirty="0"/>
              <a:t>」和「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事</a:t>
            </a:r>
            <a:r>
              <a:rPr lang="zh-TW" altLang="en-US" sz="2800" dirty="0"/>
              <a:t>」分開，接納的意思是</a:t>
            </a:r>
            <a:r>
              <a:rPr lang="zh-TW" altLang="en-US" sz="2800" dirty="0" smtClean="0"/>
              <a:t>接納</a:t>
            </a:r>
            <a:r>
              <a:rPr lang="zh-TW" altLang="en-US" sz="2800" dirty="0"/>
              <a:t>那個「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人</a:t>
            </a:r>
            <a:r>
              <a:rPr lang="zh-TW" altLang="en-US" sz="2800" dirty="0"/>
              <a:t>」，並非指要認同、肯定他的一切</a:t>
            </a:r>
            <a:r>
              <a:rPr lang="zh-TW" alt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行為</a:t>
            </a:r>
            <a:r>
              <a:rPr lang="zh-TW" altLang="en-US" sz="2800" dirty="0"/>
              <a:t>。</a:t>
            </a:r>
          </a:p>
          <a:p>
            <a:pPr>
              <a:buFont typeface="Wingdings" pitchFamily="2" charset="2"/>
              <a:buNone/>
            </a:pPr>
            <a:r>
              <a:rPr lang="zh-TW" altLang="en-US" sz="2800" dirty="0">
                <a:solidFill>
                  <a:schemeClr val="tx2"/>
                </a:solidFill>
              </a:rPr>
              <a:t>    </a:t>
            </a:r>
          </a:p>
        </p:txBody>
      </p:sp>
      <p:pic>
        <p:nvPicPr>
          <p:cNvPr id="4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1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1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1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r>
              <a:rPr lang="zh-TW" altLang="en-US" sz="3600" b="1" dirty="0">
                <a:solidFill>
                  <a:srgbClr val="FFFF00"/>
                </a:solidFill>
              </a:rPr>
              <a:t>一般來說，同性戀者的數目佔人口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十分之一 </a:t>
            </a:r>
            <a:r>
              <a:rPr lang="en-US" altLang="zh-TW" sz="3600" b="1" dirty="0" smtClean="0">
                <a:solidFill>
                  <a:srgbClr val="FFFF00"/>
                </a:solidFill>
              </a:rPr>
              <a:t>?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3840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錯</a:t>
            </a:r>
          </a:p>
          <a:p>
            <a:r>
              <a:rPr lang="zh-TW" altLang="en-US" sz="2800" dirty="0"/>
              <a:t>百分之二至四是同性戀者</a:t>
            </a:r>
          </a:p>
          <a:p>
            <a:r>
              <a:rPr lang="zh-TW" altLang="en-US" sz="2800" dirty="0"/>
              <a:t>美國學者：金賽的研究，但有很多漏洞，例如研究對象是監獄的性罪犯 </a:t>
            </a:r>
            <a:r>
              <a:rPr lang="zh-TW" altLang="en-US" sz="2800" dirty="0">
                <a:sym typeface="Wingdings" pitchFamily="2" charset="2"/>
              </a:rPr>
              <a:t> 「十分之一」的結論並不可靠</a:t>
            </a:r>
            <a:endParaRPr lang="zh-TW" altLang="en-US" sz="2800" dirty="0"/>
          </a:p>
        </p:txBody>
      </p:sp>
      <p:pic>
        <p:nvPicPr>
          <p:cNvPr id="384009" name="Picture 9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9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40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4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84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4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4009"/>
                </p:tgtEl>
              </p:cMediaNode>
            </p:audio>
          </p:childTnLst>
        </p:cTn>
      </p:par>
    </p:tnLst>
    <p:bldLst>
      <p:bldP spid="38400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3131839" y="1916832"/>
          <a:ext cx="2776941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Photo Editor 影像" r:id="rId4" imgW="12800000" imgH="14114286" progId="">
                  <p:embed/>
                </p:oleObj>
              </mc:Choice>
              <mc:Fallback>
                <p:oleObj name="Photo Editor 影像" r:id="rId4" imgW="12800000" imgH="1411428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39" y="1916832"/>
                        <a:ext cx="2776941" cy="3168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98376" y="5102696"/>
            <a:ext cx="6858000" cy="990600"/>
          </a:xfrm>
        </p:spPr>
        <p:txBody>
          <a:bodyPr>
            <a:noAutofit/>
          </a:bodyPr>
          <a:lstStyle/>
          <a:p>
            <a:r>
              <a:rPr lang="en-US" altLang="zh-TW" sz="3500" dirty="0"/>
              <a:t>http://</a:t>
            </a:r>
            <a:r>
              <a:rPr lang="en-US" altLang="zh-TW" sz="3500" dirty="0" smtClean="0"/>
              <a:t>www.truth-light.org.hk</a:t>
            </a:r>
            <a:endParaRPr lang="en-US" altLang="zh-TW" sz="3500" dirty="0"/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1043608" y="836712"/>
            <a:ext cx="6858000" cy="533400"/>
          </a:xfrm>
        </p:spPr>
        <p:txBody>
          <a:bodyPr>
            <a:noAutofit/>
          </a:bodyPr>
          <a:lstStyle/>
          <a:p>
            <a:pPr algn="ctr"/>
            <a:r>
              <a:rPr lang="zh-TW" altLang="en-US" sz="1800" dirty="0" smtClean="0">
                <a:latin typeface="微軟正黑體" pitchFamily="34" charset="-120"/>
                <a:ea typeface="微軟正黑體" pitchFamily="34" charset="-120"/>
              </a:rPr>
              <a:t>版權屬明光社所有</a:t>
            </a:r>
            <a:endParaRPr lang="en-US" altLang="zh-TW" sz="18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1800" dirty="0" smtClean="0">
                <a:latin typeface="微軟正黑體" pitchFamily="34" charset="-120"/>
                <a:ea typeface="微軟正黑體" pitchFamily="34" charset="-120"/>
              </a:rPr>
              <a:t>All rights reserved</a:t>
            </a:r>
            <a:endParaRPr lang="zh-TW" altLang="en-US" sz="18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18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Users\Kace\Desktop\6771662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93096"/>
            <a:ext cx="19161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Subtitle 2"/>
          <p:cNvSpPr txBox="1">
            <a:spLocks/>
          </p:cNvSpPr>
          <p:nvPr/>
        </p:nvSpPr>
        <p:spPr bwMode="auto">
          <a:xfrm>
            <a:off x="2720975" y="2852936"/>
            <a:ext cx="61722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明光社網站</a:t>
            </a:r>
            <a:endParaRPr kumimoji="0"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TW" sz="2400" dirty="0">
                <a:latin typeface="Calibri" pitchFamily="34" charset="0"/>
              </a:rPr>
              <a:t>http://www.truth-light.org.hk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明光社</a:t>
            </a:r>
            <a:r>
              <a:rPr kumimoji="0" lang="en-US" altLang="zh-TW" sz="2400" dirty="0">
                <a:latin typeface="微軟正黑體" pitchFamily="34" charset="-120"/>
                <a:ea typeface="微軟正黑體" pitchFamily="34" charset="-120"/>
              </a:rPr>
              <a:t>FB</a:t>
            </a:r>
            <a:r>
              <a:rPr kumimoji="0" lang="zh-TW" altLang="en-US" sz="2400" dirty="0">
                <a:latin typeface="微軟正黑體" pitchFamily="34" charset="-120"/>
                <a:ea typeface="微軟正黑體" pitchFamily="34" charset="-120"/>
              </a:rPr>
              <a:t>專頁</a:t>
            </a:r>
            <a:endParaRPr kumimoji="0"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TW" sz="2400" dirty="0">
                <a:latin typeface="Calibri" pitchFamily="34" charset="0"/>
              </a:rPr>
              <a:t>http://www.facebook.com/Soc.of.TruthLight</a:t>
            </a:r>
            <a:endParaRPr kumimoji="0" lang="zh-TW" altLang="en-US" sz="2400" dirty="0">
              <a:latin typeface="Calibri" pitchFamily="34" charset="0"/>
            </a:endParaRPr>
          </a:p>
        </p:txBody>
      </p:sp>
      <p:pic>
        <p:nvPicPr>
          <p:cNvPr id="32773" name="Picture 3" descr="sofortal_orange_yel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556792"/>
            <a:ext cx="1872580" cy="206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 descr="sofortal_orange_yellow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67244" r="9367"/>
          <a:stretch>
            <a:fillRect/>
          </a:stretch>
        </p:blipFill>
        <p:spPr bwMode="auto">
          <a:xfrm>
            <a:off x="899592" y="4437112"/>
            <a:ext cx="4095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132320" cy="1233424"/>
          </a:xfrm>
        </p:spPr>
        <p:txBody>
          <a:bodyPr>
            <a:normAutofit/>
          </a:bodyPr>
          <a:lstStyle/>
          <a:p>
            <a:pPr algn="ctr"/>
            <a:r>
              <a:rPr lang="zh-TW" altLang="en-GB" sz="2400" b="1" dirty="0" smtClean="0">
                <a:latin typeface="微軟正黑體" pitchFamily="34" charset="-120"/>
                <a:ea typeface="微軟正黑體" pitchFamily="34" charset="-120"/>
              </a:rPr>
              <a:t>注意：基於版權關係，此教材只作非牟利教育用途！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/>
              <a:t>向左揀   </a:t>
            </a:r>
            <a:r>
              <a:rPr lang="zh-TW" altLang="en-US" sz="5400" b="1" dirty="0" smtClean="0"/>
              <a:t>             向</a:t>
            </a:r>
            <a:r>
              <a:rPr lang="zh-TW" altLang="en-US" sz="5400" b="1" dirty="0"/>
              <a:t>右揀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pPr>
              <a:buFont typeface="Wingdings" pitchFamily="2" charset="2"/>
              <a:buNone/>
            </a:pPr>
            <a:endParaRPr lang="en-US" altLang="zh-TW" b="1" dirty="0">
              <a:solidFill>
                <a:srgbClr val="FF3300"/>
              </a:solidFill>
            </a:endParaRPr>
          </a:p>
        </p:txBody>
      </p:sp>
      <p:sp>
        <p:nvSpPr>
          <p:cNvPr id="358404" name="Line 4"/>
          <p:cNvSpPr>
            <a:spLocks noChangeShapeType="1"/>
          </p:cNvSpPr>
          <p:nvPr/>
        </p:nvSpPr>
        <p:spPr bwMode="auto">
          <a:xfrm>
            <a:off x="611188" y="1988840"/>
            <a:ext cx="8208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1115616" y="2225427"/>
            <a:ext cx="2159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正確？</a:t>
            </a: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6948488" y="134143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6012160" y="2276872"/>
            <a:ext cx="20891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錯誤？</a:t>
            </a:r>
          </a:p>
        </p:txBody>
      </p:sp>
      <p:sp>
        <p:nvSpPr>
          <p:cNvPr id="358408" name="Text Box 8"/>
          <p:cNvSpPr txBox="1">
            <a:spLocks noChangeArrowheads="1"/>
          </p:cNvSpPr>
          <p:nvPr/>
        </p:nvSpPr>
        <p:spPr bwMode="auto">
          <a:xfrm>
            <a:off x="683568" y="3647926"/>
            <a:ext cx="79565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 smtClean="0"/>
              <a:t>Q:</a:t>
            </a:r>
            <a:br>
              <a:rPr lang="en-US" altLang="zh-TW" sz="3200" b="1" dirty="0" smtClean="0"/>
            </a:br>
            <a:r>
              <a:rPr lang="zh-TW" altLang="en-US" sz="3200" b="1" dirty="0" smtClean="0"/>
              <a:t>傾慕同性的人，經常想與對方在一起，就是有同性戀傾向</a:t>
            </a:r>
          </a:p>
          <a:p>
            <a:pPr>
              <a:spcBef>
                <a:spcPct val="50000"/>
              </a:spcBef>
            </a:pPr>
            <a:endParaRPr lang="zh-TW" altLang="en-US" sz="3200" b="1" dirty="0"/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ln w="57150" cmpd="thickThin">
            <a:noFill/>
          </a:ln>
        </p:spPr>
        <p:txBody>
          <a:bodyPr/>
          <a:lstStyle/>
          <a:p>
            <a:r>
              <a:rPr lang="zh-TW" altLang="en-US" sz="4000" b="1" dirty="0">
                <a:solidFill>
                  <a:srgbClr val="FFFF00"/>
                </a:solidFill>
              </a:rPr>
              <a:t>傾慕同性的人，經常想與對方在一起，就是有同性戀</a:t>
            </a:r>
            <a:r>
              <a:rPr lang="zh-TW" altLang="en-US" sz="4000" b="1" dirty="0" smtClean="0">
                <a:solidFill>
                  <a:srgbClr val="FFFF00"/>
                </a:solidFill>
              </a:rPr>
              <a:t>傾向 </a:t>
            </a:r>
            <a:r>
              <a:rPr lang="en-US" altLang="zh-TW" sz="4000" b="1" dirty="0" smtClean="0">
                <a:solidFill>
                  <a:srgbClr val="FFFF00"/>
                </a:solidFill>
              </a:rPr>
              <a:t>?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  <p:sp>
        <p:nvSpPr>
          <p:cNvPr id="388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錯</a:t>
            </a:r>
          </a:p>
          <a:p>
            <a:r>
              <a:rPr lang="zh-TW" altLang="en-US" sz="2800" dirty="0"/>
              <a:t>有些少年人</a:t>
            </a:r>
            <a:r>
              <a:rPr lang="en-US" altLang="zh-TW" sz="2800" dirty="0"/>
              <a:t>(</a:t>
            </a:r>
            <a:r>
              <a:rPr lang="zh-TW" altLang="en-US" sz="2800" dirty="0"/>
              <a:t>尤其在女校或男校</a:t>
            </a:r>
            <a:r>
              <a:rPr lang="en-US" altLang="zh-TW" sz="2800" dirty="0"/>
              <a:t>)</a:t>
            </a:r>
            <a:r>
              <a:rPr lang="en-US" altLang="zh-TW" sz="2800" dirty="0">
                <a:sym typeface="Wingdings" pitchFamily="2" charset="2"/>
              </a:rPr>
              <a:t></a:t>
            </a:r>
            <a:r>
              <a:rPr lang="zh-TW" altLang="en-US" sz="2800" dirty="0">
                <a:sym typeface="Wingdings" pitchFamily="2" charset="2"/>
              </a:rPr>
              <a:t>曾懷疑自己是否同性戀</a:t>
            </a:r>
          </a:p>
          <a:p>
            <a:r>
              <a:rPr lang="zh-TW" altLang="en-US" sz="2800" dirty="0">
                <a:sym typeface="Wingdings" pitchFamily="2" charset="2"/>
              </a:rPr>
              <a:t>性傾向：「性和愛」持續受某一性別或形式吸引和感到渴求</a:t>
            </a:r>
          </a:p>
          <a:p>
            <a:r>
              <a:rPr lang="zh-TW" altLang="en-US" sz="2800" dirty="0">
                <a:sym typeface="Wingdings" pitchFamily="2" charset="2"/>
              </a:rPr>
              <a:t>若只是想進一步認識對方，親近對方應該不是有同性戀傾向</a:t>
            </a:r>
            <a:endParaRPr lang="zh-TW" altLang="en-US" sz="2800" dirty="0"/>
          </a:p>
        </p:txBody>
      </p:sp>
      <p:pic>
        <p:nvPicPr>
          <p:cNvPr id="388107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4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8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8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88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8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8107"/>
                </p:tgtEl>
              </p:cMediaNode>
            </p:audio>
          </p:childTnLst>
        </p:cTn>
      </p:par>
    </p:tnLst>
    <p:bldLst>
      <p:bldP spid="3880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r>
              <a:rPr lang="zh-TW" altLang="en-US" sz="3600" b="1" dirty="0">
                <a:solidFill>
                  <a:srgbClr val="FFFF00"/>
                </a:solidFill>
              </a:rPr>
              <a:t>傾慕同性的人，經常想與對方在一起，就是有同性戀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傾向 </a:t>
            </a:r>
            <a:r>
              <a:rPr lang="en-US" altLang="zh-TW" sz="3600" b="1" dirty="0" smtClean="0">
                <a:solidFill>
                  <a:srgbClr val="FFFF00"/>
                </a:solidFill>
              </a:rPr>
              <a:t>?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389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/>
              <a:t>不少青少年，在成長期對性傾向感到困惑</a:t>
            </a:r>
          </a:p>
          <a:p>
            <a:r>
              <a:rPr lang="zh-TW" altLang="en-US" sz="2800" dirty="0"/>
              <a:t>毋須急於決定自己的性傾向</a:t>
            </a:r>
          </a:p>
          <a:p>
            <a:r>
              <a:rPr lang="zh-TW" altLang="en-US" sz="2800" dirty="0"/>
              <a:t>與成熟可信任的人傾談</a:t>
            </a:r>
          </a:p>
        </p:txBody>
      </p:sp>
      <p:pic>
        <p:nvPicPr>
          <p:cNvPr id="389127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7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9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8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27"/>
                </p:tgtEl>
              </p:cMediaNode>
            </p:audio>
          </p:childTnLst>
        </p:cTn>
      </p:par>
    </p:tnLst>
    <p:bldLst>
      <p:bldP spid="38912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/>
              <a:t>向左揀   </a:t>
            </a:r>
            <a:r>
              <a:rPr lang="zh-TW" altLang="en-US" sz="5400" b="1" dirty="0" smtClean="0"/>
              <a:t>             向</a:t>
            </a:r>
            <a:r>
              <a:rPr lang="zh-TW" altLang="en-US" sz="5400" b="1" dirty="0"/>
              <a:t>右揀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pPr>
              <a:buFont typeface="Wingdings" pitchFamily="2" charset="2"/>
              <a:buNone/>
            </a:pPr>
            <a:endParaRPr lang="en-US" altLang="zh-TW" b="1" dirty="0">
              <a:solidFill>
                <a:srgbClr val="FF3300"/>
              </a:solidFill>
            </a:endParaRPr>
          </a:p>
        </p:txBody>
      </p:sp>
      <p:sp>
        <p:nvSpPr>
          <p:cNvPr id="358404" name="Line 4"/>
          <p:cNvSpPr>
            <a:spLocks noChangeShapeType="1"/>
          </p:cNvSpPr>
          <p:nvPr/>
        </p:nvSpPr>
        <p:spPr bwMode="auto">
          <a:xfrm>
            <a:off x="611188" y="1988840"/>
            <a:ext cx="8208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1115616" y="2225427"/>
            <a:ext cx="21590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正確？</a:t>
            </a:r>
          </a:p>
        </p:txBody>
      </p:sp>
      <p:sp>
        <p:nvSpPr>
          <p:cNvPr id="358406" name="Text Box 6"/>
          <p:cNvSpPr txBox="1">
            <a:spLocks noChangeArrowheads="1"/>
          </p:cNvSpPr>
          <p:nvPr/>
        </p:nvSpPr>
        <p:spPr bwMode="auto">
          <a:xfrm>
            <a:off x="6948488" y="1341438"/>
            <a:ext cx="1800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358407" name="Text Box 7"/>
          <p:cNvSpPr txBox="1">
            <a:spLocks noChangeArrowheads="1"/>
          </p:cNvSpPr>
          <p:nvPr/>
        </p:nvSpPr>
        <p:spPr bwMode="auto">
          <a:xfrm>
            <a:off x="6012160" y="2276872"/>
            <a:ext cx="20891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FFFF00"/>
                </a:solidFill>
              </a:rPr>
              <a:t>錯誤？</a:t>
            </a:r>
          </a:p>
        </p:txBody>
      </p:sp>
      <p:sp>
        <p:nvSpPr>
          <p:cNvPr id="358408" name="Text Box 8"/>
          <p:cNvSpPr txBox="1">
            <a:spLocks noChangeArrowheads="1"/>
          </p:cNvSpPr>
          <p:nvPr/>
        </p:nvSpPr>
        <p:spPr bwMode="auto">
          <a:xfrm>
            <a:off x="683568" y="3647926"/>
            <a:ext cx="79565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 smtClean="0"/>
              <a:t>Q:</a:t>
            </a:r>
            <a:br>
              <a:rPr lang="en-US" altLang="zh-TW" sz="3200" b="1" dirty="0" smtClean="0"/>
            </a:br>
            <a:r>
              <a:rPr lang="zh-TW" alt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有同性戀傾向既人，不等如就係同性戀者 </a:t>
            </a:r>
            <a:endParaRPr lang="zh-TW" altLang="en-US" sz="3200" dirty="0" smtClean="0"/>
          </a:p>
          <a:p>
            <a:pPr>
              <a:spcBef>
                <a:spcPct val="50000"/>
              </a:spcBef>
            </a:pPr>
            <a:endParaRPr lang="zh-TW" altLang="en-US" sz="3200" b="1" dirty="0" smtClean="0"/>
          </a:p>
          <a:p>
            <a:pPr>
              <a:spcBef>
                <a:spcPct val="50000"/>
              </a:spcBef>
            </a:pPr>
            <a:endParaRPr lang="zh-TW" altLang="en-US" sz="3200" b="1" dirty="0"/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r>
              <a:rPr lang="zh-TW" altLang="en-US" sz="3600" b="1" dirty="0">
                <a:solidFill>
                  <a:srgbClr val="FFFF00"/>
                </a:solidFill>
              </a:rPr>
              <a:t>有同性戀傾向既人，不等如就係同性戀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者 </a:t>
            </a:r>
            <a:r>
              <a:rPr lang="en-US" altLang="zh-TW" sz="3600" b="1" dirty="0" smtClean="0">
                <a:solidFill>
                  <a:srgbClr val="FFFF00"/>
                </a:solidFill>
              </a:rPr>
              <a:t>?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413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/>
              <a:t>對</a:t>
            </a:r>
            <a:endParaRPr lang="zh-TW" altLang="en-US" sz="2800" dirty="0"/>
          </a:p>
          <a:p>
            <a:r>
              <a:rPr lang="zh-TW" altLang="en-US" sz="2800" dirty="0"/>
              <a:t>同性戀者</a:t>
            </a:r>
            <a:r>
              <a:rPr lang="zh-TW" altLang="en-US" sz="2800" dirty="0">
                <a:sym typeface="Wingdings" pitchFamily="2" charset="2"/>
              </a:rPr>
              <a:t>以同性戀作為身分，喜歡過同性戀的生活方式，甚至有同性性關係</a:t>
            </a:r>
          </a:p>
          <a:p>
            <a:r>
              <a:rPr lang="zh-TW" altLang="en-US" sz="2800" dirty="0">
                <a:sym typeface="Wingdings" pitchFamily="2" charset="2"/>
              </a:rPr>
              <a:t>有同性戀傾向，不一定要做同性戀者</a:t>
            </a:r>
          </a:p>
          <a:p>
            <a:r>
              <a:rPr lang="zh-TW" altLang="en-US" sz="2800" dirty="0">
                <a:sym typeface="Wingdings" pitchFamily="2" charset="2"/>
              </a:rPr>
              <a:t>謹慎面對自己的決定</a:t>
            </a:r>
            <a:endParaRPr lang="zh-TW" altLang="en-US" sz="2800" dirty="0"/>
          </a:p>
        </p:txBody>
      </p:sp>
      <p:pic>
        <p:nvPicPr>
          <p:cNvPr id="413701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8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3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3701"/>
                </p:tgtEl>
              </p:cMediaNode>
            </p:audio>
          </p:childTnLst>
        </p:cTn>
      </p:par>
    </p:tnLst>
    <p:bldLst>
      <p:bldP spid="413699" grpId="0" build="p"/>
    </p:bldLst>
  </p:timing>
</p:sld>
</file>

<file path=ppt/theme/theme1.xml><?xml version="1.0" encoding="utf-8"?>
<a:theme xmlns:a="http://schemas.openxmlformats.org/drawingml/2006/main" name="Banded Design Teal 16x9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1710</TotalTime>
  <Words>1636</Words>
  <Application>Microsoft Office PowerPoint</Application>
  <PresentationFormat>如螢幕大小 (4:3)</PresentationFormat>
  <Paragraphs>178</Paragraphs>
  <Slides>41</Slides>
  <Notes>1</Notes>
  <HiddenSlides>0</HiddenSlides>
  <MMClips>19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1" baseType="lpstr">
      <vt:lpstr>微軟正黑體</vt:lpstr>
      <vt:lpstr>新細明體</vt:lpstr>
      <vt:lpstr>Arial</vt:lpstr>
      <vt:lpstr>Calibri</vt:lpstr>
      <vt:lpstr>Gill Sans MT</vt:lpstr>
      <vt:lpstr>Times New Roman</vt:lpstr>
      <vt:lpstr>Wingdings</vt:lpstr>
      <vt:lpstr>Wingdings 2</vt:lpstr>
      <vt:lpstr>Banded Design Teal 16x9</vt:lpstr>
      <vt:lpstr>Photo Editor 影像</vt:lpstr>
      <vt:lpstr>同性戀</vt:lpstr>
      <vt:lpstr>關注生命倫理　正視社會歪風</vt:lpstr>
      <vt:lpstr>向左揀                向右揀</vt:lpstr>
      <vt:lpstr>一般來說，同性戀者的數目佔人口十分之一 ?</vt:lpstr>
      <vt:lpstr>向左揀                向右揀</vt:lpstr>
      <vt:lpstr>傾慕同性的人，經常想與對方在一起，就是有同性戀傾向 ?</vt:lpstr>
      <vt:lpstr>傾慕同性的人，經常想與對方在一起，就是有同性戀傾向 ?</vt:lpstr>
      <vt:lpstr>向左揀                向右揀</vt:lpstr>
      <vt:lpstr>有同性戀傾向既人，不等如就係同性戀者 ?</vt:lpstr>
      <vt:lpstr>向左揀                向右揀</vt:lpstr>
      <vt:lpstr>男同性戀者，就一定係”乸乸”地，講野陰聲細氣。女同性戀者，就實係”Tomboy”打扮，勁粗豪果隻</vt:lpstr>
      <vt:lpstr>向左揀                向右揀</vt:lpstr>
      <vt:lpstr>性傾向係有可能改變既，佢係gay(男同性戀者)，唔等如一世鍾意男人，Lesbian(女同性戀者)都係 ?</vt:lpstr>
      <vt:lpstr>性傾向係有可能改變既，佢係gay(男同性戀者)，唔等如一世鍾意男人，Lesbian(女同性戀者)都係 ?</vt:lpstr>
      <vt:lpstr>向左揀                向右揀</vt:lpstr>
      <vt:lpstr>現在已經有科學研究證明同性戀係天生 ?</vt:lpstr>
      <vt:lpstr>向左揀                向右揀</vt:lpstr>
      <vt:lpstr>男同性戀者感染愛滋病的比率，較異性戀者高 ?</vt:lpstr>
      <vt:lpstr>2018年第3季愛滋病流行情況一覽</vt:lpstr>
      <vt:lpstr>男同性戀者感染愛滋病的比率，較異性戀者高 ?</vt:lpstr>
      <vt:lpstr>同性戀的形成 後天的心理因素</vt:lpstr>
      <vt:lpstr>完整版</vt:lpstr>
      <vt:lpstr>認識同性戀的資源</vt:lpstr>
      <vt:lpstr>爭議議題大激辯！</vt:lpstr>
      <vt:lpstr>反對同性戀行為，就是歧視同性戀者？</vt:lpstr>
      <vt:lpstr>PowerPoint 簡報</vt:lpstr>
      <vt:lpstr>同性婚姻應該合法化</vt:lpstr>
      <vt:lpstr>同性婚姻應該合法化</vt:lpstr>
      <vt:lpstr>複雜的議題</vt:lpstr>
      <vt:lpstr>骨牌效應？</vt:lpstr>
      <vt:lpstr>外國實例</vt:lpstr>
      <vt:lpstr>法律精神</vt:lpstr>
      <vt:lpstr>有關領養</vt:lpstr>
      <vt:lpstr>教育問題</vt:lpstr>
      <vt:lpstr>必須思考清楚</vt:lpstr>
      <vt:lpstr>若我的朋友是同性戀者…</vt:lpstr>
      <vt:lpstr>若我的朋友是同性戀者…</vt:lpstr>
      <vt:lpstr>若我的朋友是同性戀者…</vt:lpstr>
      <vt:lpstr>若我的朋友是同性戀者…</vt:lpstr>
      <vt:lpstr>http://www.truth-light.org.hk</vt:lpstr>
      <vt:lpstr>注意：基於版權關係，此教材只作非牟利教育用途！</vt:lpstr>
    </vt:vector>
  </TitlesOfParts>
  <Company>HKJCF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http://www.truth-light.org.hk</dc:title>
  <dc:creator>HKJCF</dc:creator>
  <cp:lastModifiedBy>yung</cp:lastModifiedBy>
  <cp:revision>316</cp:revision>
  <dcterms:created xsi:type="dcterms:W3CDTF">2003-02-13T08:50:14Z</dcterms:created>
  <dcterms:modified xsi:type="dcterms:W3CDTF">2018-12-19T04:40:19Z</dcterms:modified>
</cp:coreProperties>
</file>