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268" r:id="rId2"/>
    <p:sldId id="269" r:id="rId3"/>
    <p:sldId id="258" r:id="rId4"/>
    <p:sldId id="287" r:id="rId5"/>
    <p:sldId id="271" r:id="rId6"/>
    <p:sldId id="259" r:id="rId7"/>
    <p:sldId id="272" r:id="rId8"/>
    <p:sldId id="273" r:id="rId9"/>
    <p:sldId id="274" r:id="rId10"/>
    <p:sldId id="275" r:id="rId11"/>
    <p:sldId id="260" r:id="rId12"/>
    <p:sldId id="277" r:id="rId13"/>
    <p:sldId id="278" r:id="rId14"/>
    <p:sldId id="281" r:id="rId15"/>
    <p:sldId id="279" r:id="rId16"/>
    <p:sldId id="282" r:id="rId17"/>
    <p:sldId id="280" r:id="rId18"/>
    <p:sldId id="283" r:id="rId19"/>
    <p:sldId id="284" r:id="rId20"/>
    <p:sldId id="285" r:id="rId21"/>
    <p:sldId id="304" r:id="rId22"/>
    <p:sldId id="289" r:id="rId23"/>
    <p:sldId id="293" r:id="rId24"/>
    <p:sldId id="291" r:id="rId25"/>
    <p:sldId id="294" r:id="rId26"/>
    <p:sldId id="295" r:id="rId27"/>
    <p:sldId id="297" r:id="rId28"/>
    <p:sldId id="296" r:id="rId29"/>
    <p:sldId id="298" r:id="rId30"/>
    <p:sldId id="299" r:id="rId31"/>
    <p:sldId id="300" r:id="rId32"/>
    <p:sldId id="301" r:id="rId33"/>
    <p:sldId id="302" r:id="rId34"/>
    <p:sldId id="303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KLAU" initials="Y" lastIdx="3" clrIdx="0">
    <p:extLst>
      <p:ext uri="{19B8F6BF-5375-455C-9EA6-DF929625EA0E}">
        <p15:presenceInfo xmlns:p15="http://schemas.microsoft.com/office/powerpoint/2012/main" userId="YKLAU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 showGuides="1">
      <p:cViewPr varScale="1">
        <p:scale>
          <a:sx n="84" d="100"/>
          <a:sy n="84" d="100"/>
        </p:scale>
        <p:origin x="533" y="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5" d="100"/>
          <a:sy n="95" d="100"/>
        </p:scale>
        <p:origin x="358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F93605-0C0C-4258-9724-5F2F9BB3BC90}" type="datetimeFigureOut">
              <a:rPr lang="en-US" smtClean="0"/>
              <a:t>1/8/2022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3FFE7F-C917-439A-8026-3D301EB5C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7998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F31B3D-E4E3-4A80-AB70-C5564C267266}" type="datetimeFigureOut">
              <a:rPr lang="en-US" smtClean="0"/>
              <a:t>1/8/2022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C0B30D-C07A-425B-A90C-BA7BEB1910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190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4245434"/>
            <a:ext cx="8686800" cy="1464906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>
                <a:solidFill>
                  <a:schemeClr val="bg1"/>
                </a:solidFill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5731795"/>
            <a:ext cx="8686800" cy="440405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bg1"/>
                </a:solidFill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6400" y="457200"/>
            <a:ext cx="1828800" cy="57197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457200"/>
            <a:ext cx="7955280" cy="5719762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457518"/>
            <a:ext cx="10058400" cy="118872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1/8/2022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4242816"/>
            <a:ext cx="8686800" cy="146304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799" y="5733288"/>
            <a:ext cx="8686800" cy="43891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904999"/>
            <a:ext cx="4800600" cy="4271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4600" y="1904999"/>
            <a:ext cx="4800600" cy="4271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1/8/2022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772815"/>
            <a:ext cx="4800600" cy="73712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6800" y="2509937"/>
            <a:ext cx="4800600" cy="36622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4600" y="1772815"/>
            <a:ext cx="4800600" cy="73712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4600" y="2509937"/>
            <a:ext cx="4800600" cy="36622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1/8/2022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1/8/2022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1/8/2022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760" y="3090672"/>
            <a:ext cx="4663440" cy="18288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799" y="457200"/>
            <a:ext cx="5410201" cy="5715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2760" y="4983480"/>
            <a:ext cx="4663440" cy="118872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1/8/2022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760" y="3093099"/>
            <a:ext cx="4663440" cy="18288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0" y="0"/>
            <a:ext cx="6096000" cy="6858000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2760" y="4983480"/>
            <a:ext cx="4663440" cy="118872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457518"/>
            <a:ext cx="10058400" cy="11887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1"/>
            <a:ext cx="100584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6800" y="6400800"/>
            <a:ext cx="109728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37CC0096-1860-4642-9CD2-0079EA5E7CD1}" type="datetimeFigureOut">
              <a:rPr lang="en-US" smtClean="0"/>
              <a:pPr/>
              <a:t>1/8/2022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22849" y="6400800"/>
            <a:ext cx="7315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27920" y="6400800"/>
            <a:ext cx="109728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5"/>
        </a:buClr>
        <a:buSzPct val="9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defTabSz="914400" rtl="0" eaLnBrk="1" latinLnBrk="0" hangingPunct="1">
        <a:lnSpc>
          <a:spcPct val="90000"/>
        </a:lnSpc>
        <a:spcBef>
          <a:spcPts val="1200"/>
        </a:spcBef>
        <a:buClr>
          <a:schemeClr val="accent5"/>
        </a:buClr>
        <a:buSzPct val="9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5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5"/>
        </a:buClr>
        <a:buSzPct val="9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5544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7830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402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78123" y="566928"/>
            <a:ext cx="9213877" cy="4334256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zh-TW" alt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再</a:t>
            </a:r>
            <a:r>
              <a:rPr lang="zh-TW" alt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踏紅地氈前的一步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: 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/>
            </a:r>
            <a:b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zh-TW" alt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再婚</a:t>
            </a:r>
            <a:r>
              <a:rPr lang="zh-TW" alt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的婚前</a:t>
            </a:r>
            <a:r>
              <a:rPr lang="zh-TW" alt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輔導服務</a:t>
            </a:r>
            <a:r>
              <a:rPr lang="zh-TW" alt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評估研究</a:t>
            </a:r>
            <a:r>
              <a:rPr lang="zh-TW" alt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報告</a:t>
            </a:r>
            <a:r>
              <a:rPr lang="en-US" altLang="zh-TW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/>
            </a:r>
            <a:br>
              <a:rPr lang="en-US" altLang="zh-TW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US" altLang="zh-TW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/>
            </a:r>
            <a:br>
              <a:rPr lang="en-US" altLang="zh-TW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US" altLang="zh-TW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ONE STEP BEFORE RED CARPET</a:t>
            </a:r>
            <a:r>
              <a:rPr lang="zh-TW" altLang="en-US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：</a:t>
            </a:r>
            <a:r>
              <a:rPr lang="en-US" altLang="zh-TW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PREMARITAL COUNSELLING FOR REMARRIAGE COUPLES</a:t>
            </a:r>
            <a:r>
              <a:rPr lang="en-US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/>
            </a:r>
            <a:br>
              <a:rPr lang="en-US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</a:b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1914595" y="5274281"/>
            <a:ext cx="8686800" cy="1272823"/>
          </a:xfrm>
        </p:spPr>
        <p:txBody>
          <a:bodyPr>
            <a:normAutofit/>
          </a:bodyPr>
          <a:lstStyle/>
          <a:p>
            <a:pPr algn="ctr"/>
            <a:r>
              <a:rPr lang="zh-HK" altLang="en-US" b="1" dirty="0">
                <a:effectLst/>
              </a:rPr>
              <a:t>劉玉琼博士</a:t>
            </a:r>
            <a:endParaRPr lang="en-US" dirty="0">
              <a:effectLst/>
            </a:endParaRPr>
          </a:p>
          <a:p>
            <a:pPr algn="ctr"/>
            <a:r>
              <a:rPr lang="zh-HK" altLang="en-US" dirty="0">
                <a:effectLst/>
              </a:rPr>
              <a:t>香港中文大學社會工作學系</a:t>
            </a:r>
            <a:endParaRPr lang="en-US" dirty="0">
              <a:effectLst/>
            </a:endParaRPr>
          </a:p>
          <a:p>
            <a:pPr algn="ctr"/>
            <a:r>
              <a:rPr lang="zh-HK" altLang="en-US" dirty="0">
                <a:effectLst/>
              </a:rPr>
              <a:t>專業</a:t>
            </a:r>
            <a:r>
              <a:rPr lang="zh-HK" altLang="en-US" dirty="0" smtClean="0">
                <a:effectLst/>
              </a:rPr>
              <a:t>顧問</a:t>
            </a:r>
            <a:endParaRPr lang="en-US" altLang="zh-HK" dirty="0" smtClean="0">
              <a:effectLst/>
            </a:endParaRPr>
          </a:p>
          <a:p>
            <a:pPr algn="ctr"/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37011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331" y="0"/>
            <a:ext cx="9660834" cy="993595"/>
          </a:xfrm>
        </p:spPr>
        <p:txBody>
          <a:bodyPr/>
          <a:lstStyle/>
          <a:p>
            <a:r>
              <a:rPr lang="zh-TW" altLang="en-US" b="1" dirty="0"/>
              <a:t>量性研究</a:t>
            </a:r>
            <a:r>
              <a:rPr lang="zh-TW" altLang="en-US" b="1" dirty="0" smtClean="0"/>
              <a:t>分析：</a:t>
            </a:r>
            <a:r>
              <a:rPr lang="zh-TW" altLang="en-US" b="1" dirty="0"/>
              <a:t>服務使用者背景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5023" y="1196464"/>
            <a:ext cx="9652000" cy="5384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614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2143" y="-12565"/>
            <a:ext cx="10411967" cy="588637"/>
          </a:xfrm>
        </p:spPr>
        <p:txBody>
          <a:bodyPr>
            <a:normAutofit/>
          </a:bodyPr>
          <a:lstStyle/>
          <a:p>
            <a:r>
              <a:rPr lang="zh-TW" altLang="en-US" sz="2400" dirty="0"/>
              <a:t>不同婚姻狀況</a:t>
            </a:r>
            <a:r>
              <a:rPr lang="zh-TW" altLang="en-US" sz="2400" dirty="0" smtClean="0"/>
              <a:t>組合以及</a:t>
            </a:r>
            <a:r>
              <a:rPr lang="zh-TW" altLang="en-US" sz="2400" dirty="0"/>
              <a:t>有沒有子女的服務使用者的教育</a:t>
            </a:r>
            <a:r>
              <a:rPr lang="zh-TW" altLang="en-US" sz="2400" dirty="0" smtClean="0"/>
              <a:t>水平分佈</a:t>
            </a:r>
            <a:endParaRPr lang="en-US" sz="24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8178503"/>
              </p:ext>
            </p:extLst>
          </p:nvPr>
        </p:nvGraphicFramePr>
        <p:xfrm>
          <a:off x="1066799" y="665868"/>
          <a:ext cx="10080000" cy="59313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85745">
                  <a:extLst>
                    <a:ext uri="{9D8B030D-6E8A-4147-A177-3AD203B41FA5}">
                      <a16:colId xmlns:a16="http://schemas.microsoft.com/office/drawing/2014/main" val="2348404023"/>
                    </a:ext>
                  </a:extLst>
                </a:gridCol>
                <a:gridCol w="1316736">
                  <a:extLst>
                    <a:ext uri="{9D8B030D-6E8A-4147-A177-3AD203B41FA5}">
                      <a16:colId xmlns:a16="http://schemas.microsoft.com/office/drawing/2014/main" val="2665203505"/>
                    </a:ext>
                  </a:extLst>
                </a:gridCol>
                <a:gridCol w="1938528">
                  <a:extLst>
                    <a:ext uri="{9D8B030D-6E8A-4147-A177-3AD203B41FA5}">
                      <a16:colId xmlns:a16="http://schemas.microsoft.com/office/drawing/2014/main" val="1798035369"/>
                    </a:ext>
                  </a:extLst>
                </a:gridCol>
                <a:gridCol w="1920240">
                  <a:extLst>
                    <a:ext uri="{9D8B030D-6E8A-4147-A177-3AD203B41FA5}">
                      <a16:colId xmlns:a16="http://schemas.microsoft.com/office/drawing/2014/main" val="3847124191"/>
                    </a:ext>
                  </a:extLst>
                </a:gridCol>
                <a:gridCol w="1618751">
                  <a:extLst>
                    <a:ext uri="{9D8B030D-6E8A-4147-A177-3AD203B41FA5}">
                      <a16:colId xmlns:a16="http://schemas.microsoft.com/office/drawing/2014/main" val="4104033831"/>
                    </a:ext>
                  </a:extLst>
                </a:gridCol>
              </a:tblGrid>
              <a:tr h="592038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 </a:t>
                      </a:r>
                      <a:endParaRPr lang="en-US" sz="1800" kern="1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1800" kern="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男再婚 </a:t>
                      </a:r>
                      <a:r>
                        <a:rPr lang="en-US" sz="1800" kern="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/>
                      </a:r>
                      <a:br>
                        <a:rPr lang="en-US" sz="1800" kern="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</a:br>
                      <a:r>
                        <a:rPr lang="zh-TW" sz="1800" kern="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女初婚</a:t>
                      </a:r>
                      <a:r>
                        <a:rPr lang="en-US" sz="1800" kern="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(%)</a:t>
                      </a:r>
                      <a:endParaRPr lang="en-US" sz="1800" kern="1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1800" kern="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女再婚 </a:t>
                      </a:r>
                      <a:r>
                        <a:rPr lang="en-US" sz="1800" kern="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/>
                      </a:r>
                      <a:br>
                        <a:rPr lang="en-US" sz="1800" kern="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</a:br>
                      <a:r>
                        <a:rPr lang="zh-TW" sz="1800" kern="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男初婚</a:t>
                      </a:r>
                      <a:r>
                        <a:rPr lang="en-US" sz="1800" kern="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(%)</a:t>
                      </a:r>
                      <a:endParaRPr lang="en-US" sz="1800" kern="1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1800" kern="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雙方</a:t>
                      </a:r>
                      <a:r>
                        <a:rPr lang="en-US" sz="1800" kern="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/>
                      </a:r>
                      <a:br>
                        <a:rPr lang="en-US" sz="1800" kern="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</a:br>
                      <a:r>
                        <a:rPr lang="zh-TW" sz="1800" kern="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均再婚 </a:t>
                      </a:r>
                      <a:r>
                        <a:rPr lang="en-US" sz="1800" kern="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(%)</a:t>
                      </a:r>
                      <a:endParaRPr lang="en-US" sz="1800" kern="1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1800" kern="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總計 </a:t>
                      </a:r>
                      <a:r>
                        <a:rPr lang="en-US" sz="1800" kern="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(%)</a:t>
                      </a:r>
                      <a:endParaRPr lang="en-US" sz="1800" kern="1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38567866"/>
                  </a:ext>
                </a:extLst>
              </a:tr>
              <a:tr h="301087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1800" kern="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教育水平</a:t>
                      </a:r>
                      <a:endParaRPr lang="en-US" sz="1800" kern="1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HK" sz="1800" kern="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 </a:t>
                      </a:r>
                      <a:endParaRPr lang="en-US" sz="1800" kern="1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 </a:t>
                      </a:r>
                      <a:endParaRPr lang="en-US" sz="1800" kern="1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 </a:t>
                      </a:r>
                      <a:endParaRPr lang="en-US" sz="1800" kern="1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 </a:t>
                      </a:r>
                      <a:endParaRPr lang="en-US" sz="1800" kern="1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24639658"/>
                  </a:ext>
                </a:extLst>
              </a:tr>
              <a:tr h="301087">
                <a:tc>
                  <a:txBody>
                    <a:bodyPr/>
                    <a:lstStyle/>
                    <a:p>
                      <a:pPr marL="19875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1800" kern="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中五或以下</a:t>
                      </a:r>
                      <a:endParaRPr lang="en-US" sz="1800" kern="1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90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HK" sz="1800" kern="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1 (3.8)</a:t>
                      </a:r>
                      <a:endParaRPr lang="en-US" sz="1800" kern="1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90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6 (75.0)</a:t>
                      </a:r>
                      <a:endParaRPr lang="en-US" sz="1800" kern="10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90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6 (33.3)</a:t>
                      </a:r>
                      <a:endParaRPr lang="en-US" sz="1800" kern="10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90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13 (25.0)</a:t>
                      </a:r>
                      <a:endParaRPr lang="en-US" sz="1800" kern="10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93584403"/>
                  </a:ext>
                </a:extLst>
              </a:tr>
              <a:tr h="301087">
                <a:tc>
                  <a:txBody>
                    <a:bodyPr/>
                    <a:lstStyle/>
                    <a:p>
                      <a:pPr marL="19875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1800" kern="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中六至大專</a:t>
                      </a:r>
                      <a:endParaRPr lang="en-US" sz="1800" kern="1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90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5 (19.2)</a:t>
                      </a:r>
                      <a:endParaRPr lang="en-US" sz="1800" kern="1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90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1 (12.5)</a:t>
                      </a:r>
                      <a:endParaRPr lang="en-US" sz="1800" kern="10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90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4 (22.2)</a:t>
                      </a:r>
                      <a:endParaRPr lang="en-US" sz="1800" kern="10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90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10 (19.2)</a:t>
                      </a:r>
                      <a:endParaRPr lang="en-US" sz="1800" kern="10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39384353"/>
                  </a:ext>
                </a:extLst>
              </a:tr>
              <a:tr h="301087">
                <a:tc>
                  <a:txBody>
                    <a:bodyPr/>
                    <a:lstStyle/>
                    <a:p>
                      <a:pPr marL="19875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1800" kern="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大學或以上</a:t>
                      </a:r>
                      <a:endParaRPr lang="en-US" sz="1800" kern="1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90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20 (76.9)</a:t>
                      </a:r>
                      <a:endParaRPr lang="en-US" sz="1800" kern="1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90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1 (12.5)</a:t>
                      </a:r>
                      <a:endParaRPr lang="en-US" sz="1800" kern="10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90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8 (44.4)</a:t>
                      </a:r>
                      <a:endParaRPr lang="en-US" sz="1800" kern="10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90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29 (55.8)</a:t>
                      </a:r>
                      <a:endParaRPr lang="en-US" sz="1800" kern="10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91808314"/>
                  </a:ext>
                </a:extLst>
              </a:tr>
              <a:tr h="301087">
                <a:tc>
                  <a:txBody>
                    <a:bodyPr/>
                    <a:lstStyle/>
                    <a:p>
                      <a:pPr marL="19875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1800" kern="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總計</a:t>
                      </a:r>
                      <a:endParaRPr lang="en-US" sz="1800" kern="1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90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26 (50.0)</a:t>
                      </a:r>
                      <a:endParaRPr lang="en-US" sz="1800" kern="1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90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8 (15.4)</a:t>
                      </a:r>
                      <a:endParaRPr lang="en-US" sz="1800" kern="1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90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18 (34.6)</a:t>
                      </a:r>
                      <a:endParaRPr lang="en-US" sz="1800" kern="10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90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52 (100)</a:t>
                      </a:r>
                      <a:endParaRPr lang="en-US" sz="1800" kern="10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9447217"/>
                  </a:ext>
                </a:extLst>
              </a:tr>
              <a:tr h="301087">
                <a:tc>
                  <a:txBody>
                    <a:bodyPr/>
                    <a:lstStyle/>
                    <a:p>
                      <a:pPr marL="19875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χ</a:t>
                      </a:r>
                      <a:r>
                        <a:rPr lang="en-US" sz="1800" kern="0" baseline="3000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2</a:t>
                      </a:r>
                      <a:endParaRPr lang="en-US" sz="1800" kern="1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90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18.612</a:t>
                      </a:r>
                      <a:r>
                        <a:rPr lang="en-US" sz="1800" kern="0" baseline="3000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***</a:t>
                      </a:r>
                      <a:endParaRPr lang="en-US" sz="1800" kern="1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90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 </a:t>
                      </a:r>
                      <a:endParaRPr lang="en-US" sz="1800" kern="1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90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 </a:t>
                      </a:r>
                      <a:endParaRPr lang="en-US" sz="1800" kern="10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90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 </a:t>
                      </a:r>
                      <a:endParaRPr lang="en-US" sz="1800" kern="10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55050550"/>
                  </a:ext>
                </a:extLst>
              </a:tr>
              <a:tr h="301087">
                <a:tc>
                  <a:txBody>
                    <a:bodyPr/>
                    <a:lstStyle/>
                    <a:p>
                      <a:pPr marL="1460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1800" kern="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有沒有子女 </a:t>
                      </a:r>
                      <a:r>
                        <a:rPr lang="en-US" sz="1800" kern="0" dirty="0">
                          <a:solidFill>
                            <a:schemeClr val="tx1"/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zh-TW" sz="1800" kern="0" dirty="0">
                          <a:solidFill>
                            <a:schemeClr val="tx1"/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包括</a:t>
                      </a:r>
                      <a:r>
                        <a:rPr lang="zh-TW" sz="1800" kern="0" dirty="0" smtClean="0">
                          <a:solidFill>
                            <a:schemeClr val="tx1"/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未婚</a:t>
                      </a:r>
                      <a:r>
                        <a:rPr lang="en-US" sz="1800" kern="0" dirty="0" smtClean="0">
                          <a:solidFill>
                            <a:schemeClr val="tx1"/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)</a:t>
                      </a:r>
                      <a:endParaRPr lang="en-US" sz="18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90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 </a:t>
                      </a:r>
                      <a:endParaRPr lang="en-US" sz="1800" kern="1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90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 </a:t>
                      </a:r>
                      <a:endParaRPr lang="en-US" sz="1800" kern="1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90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 </a:t>
                      </a:r>
                      <a:endParaRPr lang="en-US" sz="1800" kern="10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90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 </a:t>
                      </a:r>
                      <a:endParaRPr lang="en-US" sz="1800" kern="10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59938310"/>
                  </a:ext>
                </a:extLst>
              </a:tr>
              <a:tr h="301087">
                <a:tc>
                  <a:txBody>
                    <a:bodyPr/>
                    <a:lstStyle/>
                    <a:p>
                      <a:pPr marL="19431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1800" kern="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有</a:t>
                      </a:r>
                      <a:endParaRPr lang="en-US" sz="1800" kern="1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90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5 (19.2)</a:t>
                      </a:r>
                      <a:endParaRPr lang="en-US" sz="1800" kern="1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90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4 (50.0)</a:t>
                      </a:r>
                      <a:endParaRPr lang="en-US" sz="1800" kern="1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90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13 (72.2)</a:t>
                      </a:r>
                      <a:endParaRPr lang="en-US" sz="1800" kern="1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90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22 (42.3)</a:t>
                      </a:r>
                      <a:endParaRPr lang="en-US" sz="1800" kern="10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52134207"/>
                  </a:ext>
                </a:extLst>
              </a:tr>
              <a:tr h="301087">
                <a:tc>
                  <a:txBody>
                    <a:bodyPr/>
                    <a:lstStyle/>
                    <a:p>
                      <a:pPr marL="19431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1800" ker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沒有</a:t>
                      </a:r>
                      <a:endParaRPr lang="en-US" sz="1800" kern="10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90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21 (80.8)</a:t>
                      </a:r>
                      <a:endParaRPr lang="en-US" sz="1800" kern="1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90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4 (50.0)</a:t>
                      </a:r>
                      <a:endParaRPr lang="en-US" sz="1800" kern="1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90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5 (27.8)</a:t>
                      </a:r>
                      <a:endParaRPr lang="en-US" sz="1800" kern="1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90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30 (57.7)</a:t>
                      </a:r>
                      <a:endParaRPr lang="en-US" sz="1800" kern="10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82233401"/>
                  </a:ext>
                </a:extLst>
              </a:tr>
              <a:tr h="301087">
                <a:tc>
                  <a:txBody>
                    <a:bodyPr/>
                    <a:lstStyle/>
                    <a:p>
                      <a:pPr marL="19431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1800" ker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總計</a:t>
                      </a:r>
                      <a:endParaRPr lang="en-US" sz="1800" kern="10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90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26 (50.0)</a:t>
                      </a:r>
                      <a:endParaRPr lang="en-US" sz="1800" kern="1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90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8 (15.4)</a:t>
                      </a:r>
                      <a:endParaRPr lang="en-US" sz="1800" kern="1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90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18 (34.6)</a:t>
                      </a:r>
                      <a:endParaRPr lang="en-US" sz="1800" kern="1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90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52 (100)</a:t>
                      </a:r>
                      <a:endParaRPr lang="en-US" sz="1800" kern="10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24065930"/>
                  </a:ext>
                </a:extLst>
              </a:tr>
              <a:tr h="301087">
                <a:tc>
                  <a:txBody>
                    <a:bodyPr/>
                    <a:lstStyle/>
                    <a:p>
                      <a:pPr marL="19431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χ</a:t>
                      </a:r>
                      <a:r>
                        <a:rPr lang="en-US" sz="1800" kern="0" baseline="3000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2</a:t>
                      </a:r>
                      <a:endParaRPr lang="en-US" sz="1800" kern="10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90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12.466</a:t>
                      </a:r>
                      <a:r>
                        <a:rPr lang="en-US" sz="1800" kern="0" baseline="3000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**</a:t>
                      </a:r>
                      <a:endParaRPr lang="en-US" sz="1800" kern="1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90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 </a:t>
                      </a:r>
                      <a:endParaRPr lang="en-US" sz="1800" kern="1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90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 </a:t>
                      </a:r>
                      <a:endParaRPr lang="en-US" sz="1800" kern="1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90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 </a:t>
                      </a:r>
                      <a:endParaRPr lang="en-US" sz="1800" kern="10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52517971"/>
                  </a:ext>
                </a:extLst>
              </a:tr>
              <a:tr h="457571">
                <a:tc>
                  <a:txBody>
                    <a:bodyPr/>
                    <a:lstStyle/>
                    <a:p>
                      <a:pPr marL="1460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1800" kern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子女同住</a:t>
                      </a:r>
                      <a:r>
                        <a:rPr lang="en-US" sz="1800" kern="0" dirty="0" smtClean="0">
                          <a:solidFill>
                            <a:schemeClr val="tx1"/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zh-TW" altLang="en-US" sz="1800" kern="0" dirty="0" smtClean="0">
                          <a:solidFill>
                            <a:schemeClr val="tx1"/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以家庭為單位，</a:t>
                      </a:r>
                      <a:r>
                        <a:rPr lang="zh-TW" sz="1800" kern="0" dirty="0" smtClean="0">
                          <a:solidFill>
                            <a:schemeClr val="tx1"/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包括</a:t>
                      </a:r>
                      <a:r>
                        <a:rPr lang="zh-TW" sz="1800" kern="0" dirty="0">
                          <a:solidFill>
                            <a:schemeClr val="tx1"/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沒有子女</a:t>
                      </a:r>
                      <a:r>
                        <a:rPr lang="zh-TW" sz="1800" kern="0" dirty="0" smtClean="0">
                          <a:solidFill>
                            <a:schemeClr val="tx1"/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家庭</a:t>
                      </a:r>
                      <a:r>
                        <a:rPr lang="zh-TW" altLang="en-US" sz="1800" kern="0" dirty="0" smtClean="0">
                          <a:solidFill>
                            <a:schemeClr val="tx1"/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，有一對子女安排待定</a:t>
                      </a:r>
                      <a:r>
                        <a:rPr lang="en-US" sz="1800" kern="0" dirty="0" smtClean="0">
                          <a:solidFill>
                            <a:schemeClr val="tx1"/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)</a:t>
                      </a:r>
                      <a:endParaRPr lang="en-US" sz="18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90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>
                          <a:solidFill>
                            <a:schemeClr val="tx1"/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 </a:t>
                      </a:r>
                      <a:endParaRPr lang="en-US" sz="18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90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chemeClr val="tx1"/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 </a:t>
                      </a:r>
                      <a:endParaRPr lang="en-US" sz="18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90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chemeClr val="tx1"/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 </a:t>
                      </a:r>
                      <a:endParaRPr lang="en-US" sz="18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90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chemeClr val="tx1"/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 </a:t>
                      </a:r>
                      <a:endParaRPr lang="en-US" sz="18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75529333"/>
                  </a:ext>
                </a:extLst>
              </a:tr>
              <a:tr h="301087">
                <a:tc>
                  <a:txBody>
                    <a:bodyPr/>
                    <a:lstStyle/>
                    <a:p>
                      <a:pPr marL="19875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1800" kern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有 </a:t>
                      </a:r>
                      <a:endParaRPr lang="en-US" sz="18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90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HK" sz="1800" kern="0">
                          <a:solidFill>
                            <a:schemeClr val="tx1"/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1 (8.3)</a:t>
                      </a:r>
                      <a:endParaRPr lang="en-US" sz="18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90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>
                          <a:solidFill>
                            <a:schemeClr val="tx1"/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3 (75.0)</a:t>
                      </a:r>
                      <a:endParaRPr lang="en-US" sz="18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90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chemeClr val="tx1"/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6 (66.7)</a:t>
                      </a:r>
                      <a:endParaRPr lang="en-US" sz="18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90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HK" sz="1800" kern="0" dirty="0">
                          <a:solidFill>
                            <a:schemeClr val="tx1"/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10 (40.0)</a:t>
                      </a:r>
                      <a:endParaRPr lang="en-US" sz="18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90163887"/>
                  </a:ext>
                </a:extLst>
              </a:tr>
              <a:tr h="301087">
                <a:tc>
                  <a:txBody>
                    <a:bodyPr/>
                    <a:lstStyle/>
                    <a:p>
                      <a:pPr marL="19875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1800" kern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沒有</a:t>
                      </a:r>
                      <a:endParaRPr lang="en-US" sz="18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90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chemeClr val="tx1"/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11 (91.7)</a:t>
                      </a:r>
                      <a:endParaRPr lang="en-US" sz="18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90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>
                          <a:solidFill>
                            <a:schemeClr val="tx1"/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1 (25.0)</a:t>
                      </a:r>
                      <a:endParaRPr lang="en-US" sz="18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90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chemeClr val="tx1"/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3 (33.3)</a:t>
                      </a:r>
                      <a:endParaRPr lang="en-US" sz="18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90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chemeClr val="tx1"/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15(60.0)</a:t>
                      </a:r>
                      <a:endParaRPr lang="en-US" sz="18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39788158"/>
                  </a:ext>
                </a:extLst>
              </a:tr>
              <a:tr h="301087">
                <a:tc>
                  <a:txBody>
                    <a:bodyPr/>
                    <a:lstStyle/>
                    <a:p>
                      <a:pPr marL="19875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1800" kern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總計</a:t>
                      </a:r>
                      <a:endParaRPr lang="en-US" sz="18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90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chemeClr val="tx1"/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12 (48.0)</a:t>
                      </a:r>
                      <a:endParaRPr lang="en-US" sz="18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90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chemeClr val="tx1"/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4 (16.0)</a:t>
                      </a:r>
                      <a:endParaRPr lang="en-US" sz="18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90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chemeClr val="tx1"/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9 (36.0)</a:t>
                      </a:r>
                      <a:endParaRPr lang="en-US" sz="18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90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chemeClr val="tx1"/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25 (100)</a:t>
                      </a:r>
                      <a:endParaRPr lang="en-US" sz="18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13059849"/>
                  </a:ext>
                </a:extLst>
              </a:tr>
              <a:tr h="301087">
                <a:tc>
                  <a:txBody>
                    <a:bodyPr/>
                    <a:lstStyle/>
                    <a:p>
                      <a:pPr marL="19875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chemeClr val="tx1"/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χ</a:t>
                      </a:r>
                      <a:r>
                        <a:rPr lang="en-US" sz="1800" kern="0" baseline="30000" dirty="0">
                          <a:solidFill>
                            <a:schemeClr val="tx1"/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2</a:t>
                      </a:r>
                      <a:endParaRPr lang="en-US" sz="18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90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chemeClr val="tx1"/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9.722</a:t>
                      </a:r>
                      <a:r>
                        <a:rPr lang="en-US" sz="1800" kern="0" baseline="30000" dirty="0">
                          <a:solidFill>
                            <a:schemeClr val="tx1"/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**</a:t>
                      </a:r>
                      <a:endParaRPr lang="en-US" sz="18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90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chemeClr val="tx1"/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 </a:t>
                      </a:r>
                      <a:endParaRPr lang="en-US" sz="18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90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chemeClr val="tx1"/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 </a:t>
                      </a:r>
                      <a:endParaRPr lang="en-US" sz="18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90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chemeClr val="tx1"/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 </a:t>
                      </a:r>
                      <a:endParaRPr lang="en-US" sz="18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54517792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1066799" y="6686967"/>
            <a:ext cx="144302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200"/>
              </a:lnSpc>
              <a:spcAft>
                <a:spcPts val="0"/>
              </a:spcAft>
            </a:pPr>
            <a:r>
              <a:rPr lang="en-US" sz="1050" kern="100" baseline="30000" dirty="0">
                <a:solidFill>
                  <a:schemeClr val="tx1">
                    <a:lumMod val="75000"/>
                  </a:schemeClr>
                </a:solidFill>
                <a:latin typeface="PMingLiU" panose="02020500000000000000" pitchFamily="18" charset="-120"/>
                <a:ea typeface="PMingLiU" panose="02020500000000000000" pitchFamily="18" charset="-120"/>
                <a:cs typeface="Calibri" panose="020F0502020204030204" pitchFamily="34" charset="0"/>
              </a:rPr>
              <a:t>*</a:t>
            </a:r>
            <a:r>
              <a:rPr lang="en-US" sz="1050" kern="100" dirty="0">
                <a:solidFill>
                  <a:schemeClr val="tx1">
                    <a:lumMod val="75000"/>
                  </a:schemeClr>
                </a:solidFill>
                <a:latin typeface="PMingLiU" panose="02020500000000000000" pitchFamily="18" charset="-120"/>
                <a:ea typeface="PMingLiU" panose="02020500000000000000" pitchFamily="18" charset="-120"/>
                <a:cs typeface="Calibri" panose="020F0502020204030204" pitchFamily="34" charset="0"/>
              </a:rPr>
              <a:t>p&lt;.05 </a:t>
            </a:r>
            <a:r>
              <a:rPr lang="en-US" sz="1050" kern="100" baseline="30000" dirty="0">
                <a:solidFill>
                  <a:schemeClr val="tx1">
                    <a:lumMod val="75000"/>
                  </a:schemeClr>
                </a:solidFill>
                <a:latin typeface="PMingLiU" panose="02020500000000000000" pitchFamily="18" charset="-120"/>
                <a:ea typeface="PMingLiU" panose="02020500000000000000" pitchFamily="18" charset="-120"/>
                <a:cs typeface="Calibri" panose="020F0502020204030204" pitchFamily="34" charset="0"/>
              </a:rPr>
              <a:t>**</a:t>
            </a:r>
            <a:r>
              <a:rPr lang="en-US" sz="1050" kern="100" dirty="0">
                <a:solidFill>
                  <a:schemeClr val="tx1">
                    <a:lumMod val="75000"/>
                  </a:schemeClr>
                </a:solidFill>
                <a:latin typeface="PMingLiU" panose="02020500000000000000" pitchFamily="18" charset="-120"/>
                <a:ea typeface="PMingLiU" panose="02020500000000000000" pitchFamily="18" charset="-120"/>
                <a:cs typeface="Calibri" panose="020F0502020204030204" pitchFamily="34" charset="0"/>
              </a:rPr>
              <a:t>p&lt;.01 </a:t>
            </a:r>
            <a:r>
              <a:rPr lang="en-US" sz="1050" kern="100" baseline="30000" dirty="0">
                <a:solidFill>
                  <a:schemeClr val="tx1">
                    <a:lumMod val="75000"/>
                  </a:schemeClr>
                </a:solidFill>
                <a:latin typeface="PMingLiU" panose="02020500000000000000" pitchFamily="18" charset="-120"/>
                <a:ea typeface="PMingLiU" panose="02020500000000000000" pitchFamily="18" charset="-120"/>
                <a:cs typeface="Calibri" panose="020F0502020204030204" pitchFamily="34" charset="0"/>
              </a:rPr>
              <a:t>***</a:t>
            </a:r>
            <a:r>
              <a:rPr lang="en-US" sz="1050" kern="100" dirty="0">
                <a:solidFill>
                  <a:schemeClr val="tx1">
                    <a:lumMod val="75000"/>
                  </a:schemeClr>
                </a:solidFill>
                <a:latin typeface="PMingLiU" panose="02020500000000000000" pitchFamily="18" charset="-120"/>
                <a:ea typeface="PMingLiU" panose="02020500000000000000" pitchFamily="18" charset="-120"/>
                <a:cs typeface="Calibri" panose="020F0502020204030204" pitchFamily="34" charset="0"/>
              </a:rPr>
              <a:t>p&lt;.001</a:t>
            </a:r>
            <a:endParaRPr lang="en-US" sz="1050" kern="100" dirty="0">
              <a:solidFill>
                <a:schemeClr val="tx1">
                  <a:lumMod val="75000"/>
                </a:schemeClr>
              </a:solidFill>
              <a:effectLst/>
              <a:latin typeface="Calibri" panose="020F050202020403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0508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2" y="0"/>
            <a:ext cx="10058400" cy="993595"/>
          </a:xfrm>
        </p:spPr>
        <p:txBody>
          <a:bodyPr>
            <a:normAutofit/>
          </a:bodyPr>
          <a:lstStyle/>
          <a:p>
            <a:r>
              <a:rPr lang="zh-TW" altLang="en-US" b="1" dirty="0"/>
              <a:t>量性研究</a:t>
            </a:r>
            <a:r>
              <a:rPr lang="zh-TW" altLang="en-US" b="1" dirty="0" smtClean="0"/>
              <a:t>分析：</a:t>
            </a:r>
            <a:r>
              <a:rPr lang="zh-TW" altLang="en-US" b="1" dirty="0"/>
              <a:t>再婚</a:t>
            </a:r>
            <a:r>
              <a:rPr lang="zh-TW" altLang="en-US" b="1" dirty="0" smtClean="0"/>
              <a:t>信念，伴侶關係及親職協調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2" y="1364566"/>
            <a:ext cx="10058400" cy="4821702"/>
          </a:xfrm>
        </p:spPr>
        <p:txBody>
          <a:bodyPr>
            <a:normAutofit/>
          </a:bodyPr>
          <a:lstStyle/>
          <a:p>
            <a:pPr lvl="0"/>
            <a:r>
              <a:rPr lang="zh-TW" altLang="en-US" dirty="0" smtClean="0"/>
              <a:t>再婚</a:t>
            </a:r>
            <a:r>
              <a:rPr lang="zh-TW" altLang="en-US" dirty="0"/>
              <a:t>的迷思</a:t>
            </a:r>
            <a:r>
              <a:rPr lang="en-US" dirty="0"/>
              <a:t>/</a:t>
            </a:r>
            <a:r>
              <a:rPr lang="zh-TW" altLang="en-US" dirty="0" smtClean="0"/>
              <a:t>期望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再婚</a:t>
            </a:r>
            <a:r>
              <a:rPr lang="zh-TW" altLang="en-US" dirty="0"/>
              <a:t>信念量表</a:t>
            </a:r>
            <a:r>
              <a:rPr lang="en-US" dirty="0"/>
              <a:t>(Remarriage Belief Inventory) (Higginbotham &amp; Adler-</a:t>
            </a:r>
            <a:r>
              <a:rPr lang="en-US" dirty="0" err="1"/>
              <a:t>Baeder</a:t>
            </a:r>
            <a:r>
              <a:rPr lang="en-US" dirty="0"/>
              <a:t>, 2008</a:t>
            </a:r>
            <a:r>
              <a:rPr lang="en-US" dirty="0" smtClean="0"/>
              <a:t>)</a:t>
            </a:r>
          </a:p>
          <a:p>
            <a:pPr lvl="2"/>
            <a:r>
              <a:rPr lang="en-US" altLang="zh-TW" dirty="0" smtClean="0"/>
              <a:t>21</a:t>
            </a:r>
            <a:r>
              <a:rPr lang="zh-TW" altLang="en-US" dirty="0" smtClean="0"/>
              <a:t>題七</a:t>
            </a:r>
            <a:r>
              <a:rPr lang="zh-TW" altLang="en-US" dirty="0"/>
              <a:t>個面向</a:t>
            </a:r>
            <a:r>
              <a:rPr lang="en-US" dirty="0" smtClean="0"/>
              <a:t>:  (</a:t>
            </a:r>
            <a:r>
              <a:rPr lang="en-US" dirty="0"/>
              <a:t>a)</a:t>
            </a:r>
            <a:r>
              <a:rPr lang="zh-TW" altLang="en-US" dirty="0"/>
              <a:t>過去的就讓它過去；</a:t>
            </a:r>
            <a:r>
              <a:rPr lang="en-US" dirty="0"/>
              <a:t>(b)</a:t>
            </a:r>
            <a:r>
              <a:rPr lang="zh-TW" altLang="en-US" dirty="0"/>
              <a:t>再婚的重組家庭是次一等的家庭</a:t>
            </a:r>
            <a:r>
              <a:rPr lang="en-US" dirty="0"/>
              <a:t>;  (c) </a:t>
            </a:r>
            <a:r>
              <a:rPr lang="zh-TW" altLang="en-US" dirty="0"/>
              <a:t>再婚成功的機會渺茫</a:t>
            </a:r>
            <a:r>
              <a:rPr lang="en-US" dirty="0"/>
              <a:t>;(d)</a:t>
            </a:r>
            <a:r>
              <a:rPr lang="zh-TW" altLang="en-US" dirty="0"/>
              <a:t>再婚家庭應以孩子為先</a:t>
            </a:r>
            <a:r>
              <a:rPr lang="en-US" dirty="0"/>
              <a:t> (e)</a:t>
            </a:r>
            <a:r>
              <a:rPr lang="zh-TW" altLang="en-US" dirty="0"/>
              <a:t>新配偶是完美的</a:t>
            </a:r>
            <a:r>
              <a:rPr lang="en-US" dirty="0"/>
              <a:t>; (f) </a:t>
            </a:r>
            <a:r>
              <a:rPr lang="zh-TW" altLang="en-US" dirty="0"/>
              <a:t>要聚合兩方的財政資源</a:t>
            </a:r>
            <a:r>
              <a:rPr lang="en-US" dirty="0"/>
              <a:t>;(g)</a:t>
            </a:r>
            <a:r>
              <a:rPr lang="zh-TW" altLang="en-US" dirty="0"/>
              <a:t>再婚適應很快就能過渡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r>
              <a:rPr lang="zh-TW" altLang="en-US" dirty="0" smtClean="0"/>
              <a:t>伴侶關係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改良</a:t>
            </a:r>
            <a:r>
              <a:rPr lang="zh-TW" altLang="en-US" dirty="0"/>
              <a:t>版的伴侶適應量表</a:t>
            </a:r>
            <a:r>
              <a:rPr lang="en-US" dirty="0"/>
              <a:t>(Revised Dyadic Adjustment Scale )(Busby et al.,2017</a:t>
            </a:r>
            <a:r>
              <a:rPr lang="en-US" dirty="0" smtClean="0"/>
              <a:t>)</a:t>
            </a:r>
            <a:endParaRPr lang="en-US" altLang="zh-TW" dirty="0" smtClean="0"/>
          </a:p>
          <a:p>
            <a:pPr lvl="2"/>
            <a:r>
              <a:rPr lang="en-US" dirty="0" smtClean="0"/>
              <a:t>14</a:t>
            </a:r>
            <a:r>
              <a:rPr lang="zh-TW" altLang="en-US" dirty="0" smtClean="0"/>
              <a:t>題分為</a:t>
            </a:r>
            <a:r>
              <a:rPr lang="zh-TW" altLang="en-US" dirty="0"/>
              <a:t>共識、滿意度、和凝聚力三個維度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r>
              <a:rPr lang="zh-TW" altLang="en-US" dirty="0"/>
              <a:t>親職協調及繼父母與繼子女的</a:t>
            </a:r>
            <a:r>
              <a:rPr lang="zh-TW" altLang="en-US" dirty="0" smtClean="0"/>
              <a:t>關係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參考</a:t>
            </a:r>
            <a:r>
              <a:rPr lang="en-US" dirty="0" err="1"/>
              <a:t>Ganong</a:t>
            </a:r>
            <a:r>
              <a:rPr lang="en-US" dirty="0"/>
              <a:t> &amp; Coleman(1989)</a:t>
            </a:r>
            <a:r>
              <a:rPr lang="zh-TW" altLang="en-US" dirty="0"/>
              <a:t>的問卷</a:t>
            </a:r>
            <a:r>
              <a:rPr lang="zh-TW" altLang="en-US" dirty="0" smtClean="0"/>
              <a:t>，兩</a:t>
            </a:r>
            <a:r>
              <a:rPr lang="zh-TW" altLang="en-US" dirty="0"/>
              <a:t>方面各有一條問題，分別是</a:t>
            </a:r>
            <a:r>
              <a:rPr lang="en-US" dirty="0"/>
              <a:t>:</a:t>
            </a:r>
            <a:r>
              <a:rPr lang="zh-TW" altLang="en-US" dirty="0"/>
              <a:t>你和</a:t>
            </a:r>
            <a:r>
              <a:rPr lang="en-US" dirty="0"/>
              <a:t>(</a:t>
            </a:r>
            <a:r>
              <a:rPr lang="zh-TW" altLang="en-US" dirty="0"/>
              <a:t>未來</a:t>
            </a:r>
            <a:r>
              <a:rPr lang="en-US" dirty="0"/>
              <a:t>)</a:t>
            </a:r>
            <a:r>
              <a:rPr lang="zh-TW" altLang="en-US" dirty="0"/>
              <a:t>配偶在子女教養方面有多大爭議</a:t>
            </a:r>
            <a:r>
              <a:rPr lang="en-US" dirty="0"/>
              <a:t>? </a:t>
            </a:r>
            <a:r>
              <a:rPr lang="zh-TW" altLang="en-US" dirty="0"/>
              <a:t>你和繼子女有多親密</a:t>
            </a:r>
            <a:r>
              <a:rPr lang="en-US" dirty="0"/>
              <a:t>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2033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6" y="203201"/>
            <a:ext cx="11085689" cy="745067"/>
          </a:xfrm>
        </p:spPr>
        <p:txBody>
          <a:bodyPr>
            <a:normAutofit/>
          </a:bodyPr>
          <a:lstStyle/>
          <a:p>
            <a:r>
              <a:rPr lang="zh-TW" altLang="en-US" sz="2800" b="1" dirty="0"/>
              <a:t>量性研究</a:t>
            </a:r>
            <a:r>
              <a:rPr lang="zh-TW" altLang="en-US" sz="2800" b="1" dirty="0" smtClean="0"/>
              <a:t>分析：</a:t>
            </a:r>
            <a:r>
              <a:rPr lang="zh-TW" altLang="en-US" sz="2800" b="1" dirty="0"/>
              <a:t>再婚信念及伴侶</a:t>
            </a:r>
            <a:r>
              <a:rPr lang="zh-TW" altLang="en-US" sz="2800" b="1" dirty="0" smtClean="0"/>
              <a:t>關係 </a:t>
            </a:r>
            <a:r>
              <a:rPr lang="en-US" altLang="zh-TW" sz="2800" b="1" dirty="0" smtClean="0"/>
              <a:t>(</a:t>
            </a:r>
            <a:r>
              <a:rPr lang="zh-TW" altLang="en-US" sz="2800" dirty="0"/>
              <a:t>成對樣本</a:t>
            </a:r>
            <a:r>
              <a:rPr lang="en-US" sz="2800" dirty="0"/>
              <a:t>T</a:t>
            </a:r>
            <a:r>
              <a:rPr lang="zh-TW" altLang="en-US" sz="2800" dirty="0" smtClean="0"/>
              <a:t>檢定</a:t>
            </a:r>
            <a:r>
              <a:rPr lang="en-US" altLang="zh-TW" sz="2800" b="1" dirty="0" smtClean="0"/>
              <a:t>)</a:t>
            </a:r>
            <a:endParaRPr lang="en-US" sz="28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920046" y="1295401"/>
            <a:ext cx="10058400" cy="4267200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輔導</a:t>
            </a:r>
            <a:r>
              <a:rPr lang="zh-TW" altLang="en-US" dirty="0"/>
              <a:t>後服務使用者對再婚的信心</a:t>
            </a:r>
            <a:r>
              <a:rPr lang="zh-TW" altLang="en-US" dirty="0" smtClean="0"/>
              <a:t>增加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認同</a:t>
            </a:r>
            <a:r>
              <a:rPr lang="zh-TW" altLang="en-US" dirty="0"/>
              <a:t>再婚成功機會渺茫的平均值由輔導前的</a:t>
            </a:r>
            <a:r>
              <a:rPr lang="en-US" dirty="0"/>
              <a:t>12.26(SD=2.26),</a:t>
            </a:r>
            <a:r>
              <a:rPr lang="zh-TW" altLang="en-US" dirty="0"/>
              <a:t>下降至輔導後的</a:t>
            </a:r>
            <a:r>
              <a:rPr lang="en-US" dirty="0"/>
              <a:t>11.09(SD=2.63 t=3.307,p&lt;.01)</a:t>
            </a:r>
            <a:r>
              <a:rPr lang="zh-TW" altLang="en-US" dirty="0"/>
              <a:t>，改變</a:t>
            </a:r>
            <a:r>
              <a:rPr lang="zh-TW" altLang="en-US" dirty="0" smtClean="0"/>
              <a:t>顯著。</a:t>
            </a:r>
            <a:endParaRPr lang="en-US" altLang="zh-TW" dirty="0" smtClean="0"/>
          </a:p>
          <a:p>
            <a:pPr lvl="1"/>
            <a:r>
              <a:rPr lang="zh-TW" altLang="en-US" dirty="0"/>
              <a:t>其他再婚信念輔導前後沒有顯著差異：孩子優先</a:t>
            </a:r>
            <a:r>
              <a:rPr lang="en-US" dirty="0"/>
              <a:t>(M=5.40,5.29 SD=1.44, 1.66 </a:t>
            </a:r>
            <a:r>
              <a:rPr lang="en-HK" dirty="0"/>
              <a:t>t=.532</a:t>
            </a:r>
            <a:r>
              <a:rPr lang="en-US" dirty="0"/>
              <a:t>)</a:t>
            </a:r>
            <a:r>
              <a:rPr lang="zh-TW" altLang="en-US" dirty="0"/>
              <a:t>，配偶是完美的</a:t>
            </a:r>
            <a:r>
              <a:rPr lang="en-US" dirty="0"/>
              <a:t>(M=13.18,13.82,SD=2.40,2.60 t=-1.810)</a:t>
            </a:r>
            <a:r>
              <a:rPr lang="zh-TW" altLang="en-US" dirty="0"/>
              <a:t>，應聚合雙方財產</a:t>
            </a:r>
            <a:r>
              <a:rPr lang="en-US" dirty="0"/>
              <a:t> (M=9.69,9.80,SD=2.08,2.13 t=-.381)</a:t>
            </a:r>
            <a:r>
              <a:rPr lang="zh-TW" altLang="en-US" dirty="0"/>
              <a:t>及再婚適應很快就能過渡</a:t>
            </a:r>
            <a:r>
              <a:rPr lang="en-US" dirty="0"/>
              <a:t>(M=12.00, 12.24,SD=3.25,3.16 t=-.776)</a:t>
            </a:r>
            <a:r>
              <a:rPr lang="zh-TW" altLang="en-US" dirty="0"/>
              <a:t>，輔導前後均沒有顯著</a:t>
            </a:r>
            <a:r>
              <a:rPr lang="zh-TW" altLang="en-US" dirty="0" smtClean="0"/>
              <a:t>差異</a:t>
            </a:r>
            <a:endParaRPr lang="en-US" altLang="zh-TW" dirty="0" smtClean="0"/>
          </a:p>
          <a:p>
            <a:r>
              <a:rPr lang="zh-TW" altLang="en-US" dirty="0" smtClean="0"/>
              <a:t>伴侶關係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三</a:t>
            </a:r>
            <a:r>
              <a:rPr lang="zh-TW" altLang="en-US" dirty="0"/>
              <a:t>個維度的平均值均高於中位數，反映服務使用者傾向認同伴侶間有一定共識，對雙方關係的滿意度及關係的凝聚力也持正面</a:t>
            </a:r>
            <a:r>
              <a:rPr lang="zh-TW" altLang="en-US" dirty="0" smtClean="0"/>
              <a:t>評估，再婚</a:t>
            </a:r>
            <a:r>
              <a:rPr lang="zh-TW" altLang="en-US" dirty="0"/>
              <a:t>輔導前與再婚輔導</a:t>
            </a:r>
            <a:r>
              <a:rPr lang="zh-TW" altLang="en-US" dirty="0" smtClean="0"/>
              <a:t>後</a:t>
            </a:r>
            <a:r>
              <a:rPr lang="zh-TW" altLang="en-US" dirty="0"/>
              <a:t>沒有顯著差異</a:t>
            </a:r>
            <a:r>
              <a:rPr lang="zh-TW" altLang="en-US" dirty="0" smtClean="0"/>
              <a:t>。</a:t>
            </a:r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885980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7143" y="-48543"/>
            <a:ext cx="10058400" cy="745067"/>
          </a:xfrm>
        </p:spPr>
        <p:txBody>
          <a:bodyPr>
            <a:normAutofit/>
          </a:bodyPr>
          <a:lstStyle/>
          <a:p>
            <a:r>
              <a:rPr lang="zh-TW" altLang="en-US" sz="2800" b="1" dirty="0"/>
              <a:t>量性研究</a:t>
            </a:r>
            <a:r>
              <a:rPr lang="zh-TW" altLang="en-US" sz="2800" b="1" dirty="0" smtClean="0"/>
              <a:t>分析：</a:t>
            </a:r>
            <a:r>
              <a:rPr lang="zh-TW" altLang="en-US" sz="2800" b="1" dirty="0"/>
              <a:t>再婚信念及伴侶關係</a:t>
            </a:r>
            <a:endParaRPr lang="en-US" sz="2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6844677"/>
              </p:ext>
            </p:extLst>
          </p:nvPr>
        </p:nvGraphicFramePr>
        <p:xfrm>
          <a:off x="717143" y="696524"/>
          <a:ext cx="10058401" cy="61614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>
                  <a:extLst>
                    <a:ext uri="{9D8B030D-6E8A-4147-A177-3AD203B41FA5}">
                      <a16:colId xmlns:a16="http://schemas.microsoft.com/office/drawing/2014/main" val="2100675282"/>
                    </a:ext>
                  </a:extLst>
                </a:gridCol>
                <a:gridCol w="1049865">
                  <a:extLst>
                    <a:ext uri="{9D8B030D-6E8A-4147-A177-3AD203B41FA5}">
                      <a16:colId xmlns:a16="http://schemas.microsoft.com/office/drawing/2014/main" val="1517035544"/>
                    </a:ext>
                  </a:extLst>
                </a:gridCol>
                <a:gridCol w="1833034">
                  <a:extLst>
                    <a:ext uri="{9D8B030D-6E8A-4147-A177-3AD203B41FA5}">
                      <a16:colId xmlns:a16="http://schemas.microsoft.com/office/drawing/2014/main" val="112456906"/>
                    </a:ext>
                  </a:extLst>
                </a:gridCol>
                <a:gridCol w="1833034">
                  <a:extLst>
                    <a:ext uri="{9D8B030D-6E8A-4147-A177-3AD203B41FA5}">
                      <a16:colId xmlns:a16="http://schemas.microsoft.com/office/drawing/2014/main" val="4098364945"/>
                    </a:ext>
                  </a:extLst>
                </a:gridCol>
                <a:gridCol w="1833034">
                  <a:extLst>
                    <a:ext uri="{9D8B030D-6E8A-4147-A177-3AD203B41FA5}">
                      <a16:colId xmlns:a16="http://schemas.microsoft.com/office/drawing/2014/main" val="2730535270"/>
                    </a:ext>
                  </a:extLst>
                </a:gridCol>
                <a:gridCol w="1833034">
                  <a:extLst>
                    <a:ext uri="{9D8B030D-6E8A-4147-A177-3AD203B41FA5}">
                      <a16:colId xmlns:a16="http://schemas.microsoft.com/office/drawing/2014/main" val="126414417"/>
                    </a:ext>
                  </a:extLst>
                </a:gridCol>
              </a:tblGrid>
              <a:tr h="370276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 </a:t>
                      </a:r>
                      <a:endParaRPr lang="en-US" sz="1800" kern="1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PMingLiU" panose="02020500000000000000" pitchFamily="18" charset="-12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整體前測與後測比較</a:t>
                      </a:r>
                      <a:endParaRPr lang="en-US" sz="1800" kern="1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PMingLiU" panose="02020500000000000000" pitchFamily="18" charset="-12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7488065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800" kern="1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PMingLiU" panose="02020500000000000000" pitchFamily="18" charset="-12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zh-TW" sz="1800" kern="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平均值</a:t>
                      </a:r>
                      <a:endParaRPr lang="en-US" sz="1800" kern="1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PMingLiU" panose="02020500000000000000" pitchFamily="18" charset="-12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zh-TW" sz="1800" ker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樣本數</a:t>
                      </a:r>
                      <a:endParaRPr lang="en-US" sz="1800" kern="10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PMingLiU" panose="02020500000000000000" pitchFamily="18" charset="-12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zh-TW" sz="1800" ker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標準差</a:t>
                      </a:r>
                      <a:endParaRPr lang="en-US" sz="1800" kern="10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PMingLiU" panose="02020500000000000000" pitchFamily="18" charset="-12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ker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t</a:t>
                      </a:r>
                      <a:endParaRPr lang="en-US" sz="1800" kern="10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PMingLiU" panose="02020500000000000000" pitchFamily="18" charset="-12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3951675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再婚信念</a:t>
                      </a:r>
                      <a:endParaRPr lang="en-US" sz="1800" b="1" kern="1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PMingLiU" panose="02020500000000000000" pitchFamily="18" charset="-12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 </a:t>
                      </a:r>
                      <a:endParaRPr lang="en-US" sz="1800" kern="1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PMingLiU" panose="02020500000000000000" pitchFamily="18" charset="-12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ker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 </a:t>
                      </a:r>
                      <a:endParaRPr lang="en-US" sz="1800" kern="10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PMingLiU" panose="02020500000000000000" pitchFamily="18" charset="-12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ker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 </a:t>
                      </a:r>
                      <a:endParaRPr lang="en-US" sz="1800" kern="10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PMingLiU" panose="02020500000000000000" pitchFamily="18" charset="-12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ker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 </a:t>
                      </a:r>
                      <a:endParaRPr lang="en-US" sz="1800" kern="10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PMingLiU" panose="02020500000000000000" pitchFamily="18" charset="-12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71745435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sz="1800" kern="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成功</a:t>
                      </a:r>
                      <a:r>
                        <a:rPr lang="zh-TW" sz="1800" kern="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機會渺茫 </a:t>
                      </a:r>
                      <a:endParaRPr lang="en-US" sz="1800" kern="1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PMingLiU" panose="02020500000000000000" pitchFamily="18" charset="-12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zh-TW" sz="1800" kern="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前</a:t>
                      </a:r>
                      <a:r>
                        <a:rPr lang="zh-TW" altLang="en-US" sz="1800" kern="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測</a:t>
                      </a:r>
                      <a:endParaRPr lang="en-US" sz="1800" kern="1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PMingLiU" panose="02020500000000000000" pitchFamily="18" charset="-12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12.26</a:t>
                      </a:r>
                      <a:endParaRPr lang="en-US" sz="1800" kern="1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PMingLiU" panose="02020500000000000000" pitchFamily="18" charset="-12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ker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47</a:t>
                      </a:r>
                      <a:endParaRPr lang="en-US" sz="1800" kern="10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PMingLiU" panose="02020500000000000000" pitchFamily="18" charset="-12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ker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2.26</a:t>
                      </a:r>
                      <a:endParaRPr lang="en-US" sz="1800" kern="10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PMingLiU" panose="02020500000000000000" pitchFamily="18" charset="-12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ker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3.307</a:t>
                      </a:r>
                      <a:r>
                        <a:rPr lang="en-US" sz="1800" kern="0" baseline="3000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**</a:t>
                      </a:r>
                      <a:endParaRPr lang="en-US" sz="1800" kern="10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PMingLiU" panose="02020500000000000000" pitchFamily="18" charset="-12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3560285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zh-TW" sz="1800" kern="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後</a:t>
                      </a:r>
                      <a:r>
                        <a:rPr lang="zh-TW" altLang="en-US" sz="1800" kern="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測</a:t>
                      </a:r>
                      <a:endParaRPr lang="en-US" sz="1800" kern="1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PMingLiU" panose="02020500000000000000" pitchFamily="18" charset="-12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11.09</a:t>
                      </a:r>
                      <a:endParaRPr lang="en-US" sz="1800" kern="1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PMingLiU" panose="02020500000000000000" pitchFamily="18" charset="-12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ker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47</a:t>
                      </a:r>
                      <a:endParaRPr lang="en-US" sz="1800" kern="10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PMingLiU" panose="02020500000000000000" pitchFamily="18" charset="-12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ker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2.63</a:t>
                      </a:r>
                      <a:endParaRPr lang="en-US" sz="1800" kern="10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PMingLiU" panose="02020500000000000000" pitchFamily="18" charset="-12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ker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 </a:t>
                      </a:r>
                      <a:endParaRPr lang="en-US" sz="1800" kern="10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PMingLiU" panose="02020500000000000000" pitchFamily="18" charset="-12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10145049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sz="1800" kern="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孩子優先</a:t>
                      </a:r>
                      <a:endParaRPr lang="en-US" sz="1800" kern="1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PMingLiU" panose="02020500000000000000" pitchFamily="18" charset="-12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zh-TW" sz="1800" kern="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前</a:t>
                      </a:r>
                      <a:r>
                        <a:rPr lang="zh-TW" altLang="en-US" sz="1800" kern="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測</a:t>
                      </a:r>
                      <a:endParaRPr lang="en-US" sz="1800" kern="1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PMingLiU" panose="02020500000000000000" pitchFamily="18" charset="-12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5.40</a:t>
                      </a:r>
                      <a:endParaRPr lang="en-US" sz="1800" kern="1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PMingLiU" panose="02020500000000000000" pitchFamily="18" charset="-12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ker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45</a:t>
                      </a:r>
                      <a:endParaRPr lang="en-US" sz="1800" kern="10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PMingLiU" panose="02020500000000000000" pitchFamily="18" charset="-12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ker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1.44</a:t>
                      </a:r>
                      <a:endParaRPr lang="en-US" sz="1800" kern="10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PMingLiU" panose="02020500000000000000" pitchFamily="18" charset="-12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ker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.532</a:t>
                      </a:r>
                      <a:endParaRPr lang="en-US" sz="1800" kern="10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PMingLiU" panose="02020500000000000000" pitchFamily="18" charset="-12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8404914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zh-TW" sz="1800" kern="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後</a:t>
                      </a:r>
                      <a:r>
                        <a:rPr lang="zh-TW" altLang="en-US" sz="1800" kern="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測</a:t>
                      </a:r>
                      <a:endParaRPr lang="en-US" sz="1800" kern="1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PMingLiU" panose="02020500000000000000" pitchFamily="18" charset="-12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5.29</a:t>
                      </a:r>
                      <a:endParaRPr lang="en-US" sz="1800" kern="1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PMingLiU" panose="02020500000000000000" pitchFamily="18" charset="-12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45</a:t>
                      </a:r>
                      <a:endParaRPr lang="en-US" sz="1800" kern="1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PMingLiU" panose="02020500000000000000" pitchFamily="18" charset="-12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ker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1.66</a:t>
                      </a:r>
                      <a:endParaRPr lang="en-US" sz="1800" kern="10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PMingLiU" panose="02020500000000000000" pitchFamily="18" charset="-12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ker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 </a:t>
                      </a:r>
                      <a:endParaRPr lang="en-US" sz="1800" kern="10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PMingLiU" panose="02020500000000000000" pitchFamily="18" charset="-12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79420390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sz="1800" kern="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完美配偶</a:t>
                      </a:r>
                      <a:endParaRPr lang="en-US" sz="1800" kern="1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PMingLiU" panose="02020500000000000000" pitchFamily="18" charset="-12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zh-TW" sz="1800" kern="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前</a:t>
                      </a:r>
                      <a:r>
                        <a:rPr lang="zh-TW" altLang="en-US" sz="1800" kern="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測</a:t>
                      </a:r>
                      <a:endParaRPr lang="en-US" sz="1800" kern="1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PMingLiU" panose="02020500000000000000" pitchFamily="18" charset="-12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13.18</a:t>
                      </a:r>
                      <a:endParaRPr lang="en-US" sz="1800" kern="1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PMingLiU" panose="02020500000000000000" pitchFamily="18" charset="-12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49</a:t>
                      </a:r>
                      <a:endParaRPr lang="en-US" sz="1800" kern="1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PMingLiU" panose="02020500000000000000" pitchFamily="18" charset="-12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ker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2.40</a:t>
                      </a:r>
                      <a:endParaRPr lang="en-US" sz="1800" kern="10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PMingLiU" panose="02020500000000000000" pitchFamily="18" charset="-12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ker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-1.810</a:t>
                      </a:r>
                      <a:endParaRPr lang="en-US" sz="1800" kern="10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PMingLiU" panose="02020500000000000000" pitchFamily="18" charset="-12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14664816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zh-TW" sz="1800" kern="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後</a:t>
                      </a:r>
                      <a:r>
                        <a:rPr lang="zh-TW" altLang="en-US" sz="1800" kern="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測</a:t>
                      </a:r>
                      <a:endParaRPr lang="en-US" sz="1800" kern="1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PMingLiU" panose="02020500000000000000" pitchFamily="18" charset="-12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13.82</a:t>
                      </a:r>
                      <a:endParaRPr lang="en-US" sz="1800" kern="1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PMingLiU" panose="02020500000000000000" pitchFamily="18" charset="-12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49</a:t>
                      </a:r>
                      <a:endParaRPr lang="en-US" sz="1800" kern="1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PMingLiU" panose="02020500000000000000" pitchFamily="18" charset="-12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ker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2.60</a:t>
                      </a:r>
                      <a:endParaRPr lang="en-US" sz="1800" kern="10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PMingLiU" panose="02020500000000000000" pitchFamily="18" charset="-12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ker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 </a:t>
                      </a:r>
                      <a:endParaRPr lang="en-US" sz="1800" kern="10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PMingLiU" panose="02020500000000000000" pitchFamily="18" charset="-12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10254625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sz="1800" kern="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聚合財產</a:t>
                      </a:r>
                      <a:endParaRPr lang="en-US" sz="1800" kern="1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PMingLiU" panose="02020500000000000000" pitchFamily="18" charset="-12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zh-TW" sz="1800" kern="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前</a:t>
                      </a:r>
                      <a:r>
                        <a:rPr lang="zh-TW" altLang="en-US" sz="1800" kern="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測</a:t>
                      </a:r>
                      <a:endParaRPr lang="en-US" sz="1800" kern="1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PMingLiU" panose="02020500000000000000" pitchFamily="18" charset="-12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9.69</a:t>
                      </a:r>
                      <a:endParaRPr lang="en-US" sz="1800" kern="1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PMingLiU" panose="02020500000000000000" pitchFamily="18" charset="-12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49</a:t>
                      </a:r>
                      <a:endParaRPr lang="en-US" sz="1800" kern="1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PMingLiU" panose="02020500000000000000" pitchFamily="18" charset="-12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ker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2.08</a:t>
                      </a:r>
                      <a:endParaRPr lang="en-US" sz="1800" kern="10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PMingLiU" panose="02020500000000000000" pitchFamily="18" charset="-12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ker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-.381</a:t>
                      </a:r>
                      <a:endParaRPr lang="en-US" sz="1800" kern="10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PMingLiU" panose="02020500000000000000" pitchFamily="18" charset="-12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40333139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zh-TW" sz="1800" kern="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後</a:t>
                      </a:r>
                      <a:r>
                        <a:rPr lang="zh-TW" altLang="en-US" sz="1800" kern="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測</a:t>
                      </a:r>
                      <a:endParaRPr lang="en-US" sz="1800" kern="1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PMingLiU" panose="02020500000000000000" pitchFamily="18" charset="-12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9.80</a:t>
                      </a:r>
                      <a:endParaRPr lang="en-US" sz="1800" kern="1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PMingLiU" panose="02020500000000000000" pitchFamily="18" charset="-12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49</a:t>
                      </a:r>
                      <a:endParaRPr lang="en-US" sz="1800" kern="1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PMingLiU" panose="02020500000000000000" pitchFamily="18" charset="-12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ker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2.13</a:t>
                      </a:r>
                      <a:endParaRPr lang="en-US" sz="1800" kern="10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PMingLiU" panose="02020500000000000000" pitchFamily="18" charset="-12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ker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 </a:t>
                      </a:r>
                      <a:endParaRPr lang="en-US" sz="1800" kern="10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PMingLiU" panose="02020500000000000000" pitchFamily="18" charset="-12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78057059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sz="1800" kern="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婚後</a:t>
                      </a:r>
                      <a:r>
                        <a:rPr lang="zh-TW" sz="1800" kern="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適應很</a:t>
                      </a:r>
                      <a:r>
                        <a:rPr lang="zh-TW" sz="1800" kern="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快</a:t>
                      </a:r>
                      <a:endParaRPr lang="en-US" sz="1800" kern="1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PMingLiU" panose="02020500000000000000" pitchFamily="18" charset="-12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zh-TW" sz="1800" kern="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前</a:t>
                      </a:r>
                      <a:r>
                        <a:rPr lang="zh-TW" altLang="en-US" sz="1800" kern="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測</a:t>
                      </a:r>
                      <a:endParaRPr lang="en-US" sz="1800" kern="1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PMingLiU" panose="02020500000000000000" pitchFamily="18" charset="-12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12.00</a:t>
                      </a:r>
                      <a:endParaRPr lang="en-US" sz="1800" kern="1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PMingLiU" panose="02020500000000000000" pitchFamily="18" charset="-12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45</a:t>
                      </a:r>
                      <a:endParaRPr lang="en-US" sz="1800" kern="1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PMingLiU" panose="02020500000000000000" pitchFamily="18" charset="-12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ker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3.25</a:t>
                      </a:r>
                      <a:endParaRPr lang="en-US" sz="1800" kern="10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PMingLiU" panose="02020500000000000000" pitchFamily="18" charset="-12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ker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-.776</a:t>
                      </a:r>
                      <a:endParaRPr lang="en-US" sz="1800" kern="10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PMingLiU" panose="02020500000000000000" pitchFamily="18" charset="-12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81747128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zh-TW" sz="1800" kern="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後</a:t>
                      </a:r>
                      <a:r>
                        <a:rPr lang="zh-TW" altLang="en-US" sz="1800" kern="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測</a:t>
                      </a:r>
                      <a:endParaRPr lang="en-US" sz="1800" kern="1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PMingLiU" panose="02020500000000000000" pitchFamily="18" charset="-12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12.24</a:t>
                      </a:r>
                      <a:endParaRPr lang="en-US" sz="1800" kern="1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PMingLiU" panose="02020500000000000000" pitchFamily="18" charset="-12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45</a:t>
                      </a:r>
                      <a:endParaRPr lang="en-US" sz="1800" kern="1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PMingLiU" panose="02020500000000000000" pitchFamily="18" charset="-12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3.16</a:t>
                      </a:r>
                      <a:endParaRPr lang="en-US" sz="1800" kern="1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PMingLiU" panose="02020500000000000000" pitchFamily="18" charset="-12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ker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 </a:t>
                      </a:r>
                      <a:endParaRPr lang="en-US" sz="1800" kern="10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PMingLiU" panose="02020500000000000000" pitchFamily="18" charset="-12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7070605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zh-TW" sz="1800" b="1" kern="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伴侶關係</a:t>
                      </a:r>
                      <a:endParaRPr lang="en-US" sz="1800" b="1" kern="1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PMingLiU" panose="02020500000000000000" pitchFamily="18" charset="-12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en-US" sz="1800" kern="1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PMingLiU" panose="02020500000000000000" pitchFamily="18" charset="-12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 </a:t>
                      </a:r>
                      <a:endParaRPr lang="en-US" sz="1800" kern="1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PMingLiU" panose="02020500000000000000" pitchFamily="18" charset="-12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 </a:t>
                      </a:r>
                      <a:endParaRPr lang="en-US" sz="1800" kern="1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PMingLiU" panose="02020500000000000000" pitchFamily="18" charset="-12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 </a:t>
                      </a:r>
                      <a:endParaRPr lang="en-US" sz="1800" kern="1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PMingLiU" panose="02020500000000000000" pitchFamily="18" charset="-12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ker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 </a:t>
                      </a:r>
                      <a:endParaRPr lang="en-US" sz="1800" kern="10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PMingLiU" panose="02020500000000000000" pitchFamily="18" charset="-12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51495441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zh-TW" sz="1800" kern="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共識</a:t>
                      </a:r>
                      <a:endParaRPr lang="en-US" sz="1800" kern="1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PMingLiU" panose="02020500000000000000" pitchFamily="18" charset="-12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zh-TW" sz="1800" kern="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前</a:t>
                      </a:r>
                      <a:r>
                        <a:rPr lang="zh-TW" altLang="en-US" sz="1800" kern="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測</a:t>
                      </a:r>
                      <a:endParaRPr lang="en-US" sz="1800" kern="1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PMingLiU" panose="02020500000000000000" pitchFamily="18" charset="-12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17.51</a:t>
                      </a:r>
                      <a:endParaRPr lang="en-US" sz="1800" kern="1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PMingLiU" panose="02020500000000000000" pitchFamily="18" charset="-12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45</a:t>
                      </a:r>
                      <a:endParaRPr lang="en-US" sz="1800" kern="1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PMingLiU" panose="02020500000000000000" pitchFamily="18" charset="-12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3.97</a:t>
                      </a:r>
                      <a:endParaRPr lang="en-US" sz="1800" kern="1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PMingLiU" panose="02020500000000000000" pitchFamily="18" charset="-12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-1.132</a:t>
                      </a:r>
                      <a:endParaRPr lang="en-US" sz="1800" kern="1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PMingLiU" panose="02020500000000000000" pitchFamily="18" charset="-12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7448006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zh-TW" sz="1800" kern="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後</a:t>
                      </a:r>
                      <a:r>
                        <a:rPr lang="zh-TW" altLang="en-US" sz="1800" kern="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測</a:t>
                      </a:r>
                      <a:endParaRPr lang="en-US" sz="1800" kern="1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PMingLiU" panose="02020500000000000000" pitchFamily="18" charset="-12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18.00</a:t>
                      </a:r>
                      <a:endParaRPr lang="en-US" sz="1800" kern="1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PMingLiU" panose="02020500000000000000" pitchFamily="18" charset="-12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45</a:t>
                      </a:r>
                      <a:endParaRPr lang="en-US" sz="1800" kern="1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PMingLiU" panose="02020500000000000000" pitchFamily="18" charset="-12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3.02</a:t>
                      </a:r>
                      <a:endParaRPr lang="en-US" sz="1800" kern="1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PMingLiU" panose="02020500000000000000" pitchFamily="18" charset="-12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 </a:t>
                      </a:r>
                      <a:endParaRPr lang="en-US" sz="1800" kern="1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PMingLiU" panose="02020500000000000000" pitchFamily="18" charset="-12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16207484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zh-TW" sz="1800" kern="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滿意度</a:t>
                      </a:r>
                      <a:endParaRPr lang="en-US" sz="1800" kern="1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PMingLiU" panose="02020500000000000000" pitchFamily="18" charset="-12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zh-TW" sz="1800" kern="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前</a:t>
                      </a:r>
                      <a:r>
                        <a:rPr lang="zh-TW" altLang="en-US" sz="1800" kern="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測</a:t>
                      </a:r>
                      <a:endParaRPr lang="en-US" sz="1800" kern="1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PMingLiU" panose="02020500000000000000" pitchFamily="18" charset="-12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11.37</a:t>
                      </a:r>
                      <a:endParaRPr lang="en-US" sz="1800" kern="1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PMingLiU" panose="02020500000000000000" pitchFamily="18" charset="-12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49</a:t>
                      </a:r>
                      <a:endParaRPr lang="en-US" sz="1800" kern="1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PMingLiU" panose="02020500000000000000" pitchFamily="18" charset="-12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1.73</a:t>
                      </a:r>
                      <a:endParaRPr lang="en-US" sz="1800" kern="1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PMingLiU" panose="02020500000000000000" pitchFamily="18" charset="-12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.655</a:t>
                      </a:r>
                      <a:endParaRPr lang="en-US" sz="1800" kern="1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PMingLiU" panose="02020500000000000000" pitchFamily="18" charset="-12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8490492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zh-TW" sz="1800" kern="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後</a:t>
                      </a:r>
                      <a:r>
                        <a:rPr lang="zh-TW" altLang="en-US" sz="1800" kern="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測</a:t>
                      </a:r>
                      <a:endParaRPr lang="en-US" sz="1800" kern="1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PMingLiU" panose="02020500000000000000" pitchFamily="18" charset="-12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11.14</a:t>
                      </a:r>
                      <a:endParaRPr lang="en-US" sz="1800" kern="1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PMingLiU" panose="02020500000000000000" pitchFamily="18" charset="-12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49</a:t>
                      </a:r>
                      <a:endParaRPr lang="en-US" sz="1800" kern="1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PMingLiU" panose="02020500000000000000" pitchFamily="18" charset="-12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2.35</a:t>
                      </a:r>
                      <a:endParaRPr lang="en-US" sz="1800" kern="1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PMingLiU" panose="02020500000000000000" pitchFamily="18" charset="-12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 </a:t>
                      </a:r>
                      <a:endParaRPr lang="en-US" sz="1800" kern="1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PMingLiU" panose="02020500000000000000" pitchFamily="18" charset="-12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71028339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zh-TW" sz="1800" kern="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凝聚力</a:t>
                      </a:r>
                      <a:endParaRPr lang="en-US" sz="1800" kern="1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PMingLiU" panose="02020500000000000000" pitchFamily="18" charset="-12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zh-TW" sz="1800" kern="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前</a:t>
                      </a:r>
                      <a:r>
                        <a:rPr lang="zh-TW" altLang="en-US" sz="1800" kern="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測</a:t>
                      </a:r>
                      <a:endParaRPr lang="en-US" sz="1800" kern="1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PMingLiU" panose="02020500000000000000" pitchFamily="18" charset="-12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9.06</a:t>
                      </a:r>
                      <a:endParaRPr lang="en-US" sz="1800" kern="1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PMingLiU" panose="02020500000000000000" pitchFamily="18" charset="-12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49</a:t>
                      </a:r>
                      <a:endParaRPr lang="en-US" sz="1800" kern="1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PMingLiU" panose="02020500000000000000" pitchFamily="18" charset="-12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3.57</a:t>
                      </a:r>
                      <a:endParaRPr lang="en-US" sz="1800" kern="1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PMingLiU" panose="02020500000000000000" pitchFamily="18" charset="-12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0</a:t>
                      </a:r>
                      <a:endParaRPr lang="en-US" sz="1800" kern="1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PMingLiU" panose="02020500000000000000" pitchFamily="18" charset="-12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3835280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zh-TW" sz="1800" kern="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後</a:t>
                      </a:r>
                      <a:r>
                        <a:rPr lang="zh-TW" altLang="en-US" sz="1800" kern="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測</a:t>
                      </a:r>
                      <a:endParaRPr lang="en-US" sz="1800" kern="1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PMingLiU" panose="02020500000000000000" pitchFamily="18" charset="-12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9.06</a:t>
                      </a:r>
                      <a:endParaRPr lang="en-US" sz="1800" kern="1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PMingLiU" panose="02020500000000000000" pitchFamily="18" charset="-12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49</a:t>
                      </a:r>
                      <a:endParaRPr lang="en-US" sz="1800" kern="1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PMingLiU" panose="02020500000000000000" pitchFamily="18" charset="-12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3.27</a:t>
                      </a:r>
                      <a:endParaRPr lang="en-US" sz="1800" kern="1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PMingLiU" panose="02020500000000000000" pitchFamily="18" charset="-12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 </a:t>
                      </a:r>
                      <a:endParaRPr lang="en-US" sz="1800" kern="1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PMingLiU" panose="02020500000000000000" pitchFamily="18" charset="-12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63251346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zh-TW" sz="1800" kern="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整體</a:t>
                      </a:r>
                      <a:endParaRPr lang="en-US" sz="1800" kern="1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PMingLiU" panose="02020500000000000000" pitchFamily="18" charset="-12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 </a:t>
                      </a:r>
                      <a:endParaRPr lang="en-US" sz="1800" kern="1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PMingLiU" panose="02020500000000000000" pitchFamily="18" charset="-12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zh-TW" sz="1800" kern="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前</a:t>
                      </a:r>
                      <a:r>
                        <a:rPr lang="zh-TW" altLang="en-US" sz="1800" kern="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測</a:t>
                      </a:r>
                      <a:endParaRPr lang="en-US" sz="1800" kern="1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PMingLiU" panose="02020500000000000000" pitchFamily="18" charset="-12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37.98</a:t>
                      </a:r>
                      <a:endParaRPr lang="en-US" sz="1800" kern="1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PMingLiU" panose="02020500000000000000" pitchFamily="18" charset="-12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45</a:t>
                      </a:r>
                      <a:endParaRPr lang="en-US" sz="1800" kern="1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PMingLiU" panose="02020500000000000000" pitchFamily="18" charset="-12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7.56</a:t>
                      </a:r>
                      <a:endParaRPr lang="en-US" sz="1800" kern="1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PMingLiU" panose="02020500000000000000" pitchFamily="18" charset="-12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-.354</a:t>
                      </a:r>
                      <a:endParaRPr lang="en-US" sz="1800" kern="1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PMingLiU" panose="02020500000000000000" pitchFamily="18" charset="-12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90246098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zh-TW" sz="1800" kern="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後</a:t>
                      </a:r>
                      <a:r>
                        <a:rPr lang="zh-TW" altLang="en-US" sz="1800" kern="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測</a:t>
                      </a:r>
                      <a:endParaRPr lang="en-US" sz="1800" kern="1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PMingLiU" panose="02020500000000000000" pitchFamily="18" charset="-12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38.29</a:t>
                      </a:r>
                      <a:endParaRPr lang="en-US" sz="1800" kern="1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PMingLiU" panose="02020500000000000000" pitchFamily="18" charset="-12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45</a:t>
                      </a:r>
                      <a:endParaRPr lang="en-US" sz="1800" kern="1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PMingLiU" panose="02020500000000000000" pitchFamily="18" charset="-12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6.69</a:t>
                      </a:r>
                      <a:endParaRPr lang="en-US" sz="1800" kern="1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PMingLiU" panose="02020500000000000000" pitchFamily="18" charset="-12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 </a:t>
                      </a:r>
                      <a:endParaRPr lang="en-US" sz="1800" kern="1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PMingLiU" panose="02020500000000000000" pitchFamily="18" charset="-12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2600700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10775544" y="6611779"/>
            <a:ext cx="144302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200"/>
              </a:lnSpc>
              <a:spcAft>
                <a:spcPts val="0"/>
              </a:spcAft>
            </a:pPr>
            <a:r>
              <a:rPr lang="en-US" sz="1050" kern="100" baseline="30000" dirty="0">
                <a:solidFill>
                  <a:schemeClr val="tx1">
                    <a:lumMod val="75000"/>
                  </a:schemeClr>
                </a:solidFill>
                <a:latin typeface="PMingLiU" panose="02020500000000000000" pitchFamily="18" charset="-120"/>
                <a:ea typeface="PMingLiU" panose="02020500000000000000" pitchFamily="18" charset="-120"/>
                <a:cs typeface="Calibri" panose="020F0502020204030204" pitchFamily="34" charset="0"/>
              </a:rPr>
              <a:t>*</a:t>
            </a:r>
            <a:r>
              <a:rPr lang="en-US" sz="1050" kern="100" dirty="0">
                <a:solidFill>
                  <a:schemeClr val="tx1">
                    <a:lumMod val="75000"/>
                  </a:schemeClr>
                </a:solidFill>
                <a:latin typeface="PMingLiU" panose="02020500000000000000" pitchFamily="18" charset="-120"/>
                <a:ea typeface="PMingLiU" panose="02020500000000000000" pitchFamily="18" charset="-120"/>
                <a:cs typeface="Calibri" panose="020F0502020204030204" pitchFamily="34" charset="0"/>
              </a:rPr>
              <a:t>p&lt;.05 </a:t>
            </a:r>
            <a:r>
              <a:rPr lang="en-US" sz="1050" kern="100" baseline="30000" dirty="0">
                <a:solidFill>
                  <a:schemeClr val="tx1">
                    <a:lumMod val="75000"/>
                  </a:schemeClr>
                </a:solidFill>
                <a:latin typeface="PMingLiU" panose="02020500000000000000" pitchFamily="18" charset="-120"/>
                <a:ea typeface="PMingLiU" panose="02020500000000000000" pitchFamily="18" charset="-120"/>
                <a:cs typeface="Calibri" panose="020F0502020204030204" pitchFamily="34" charset="0"/>
              </a:rPr>
              <a:t>**</a:t>
            </a:r>
            <a:r>
              <a:rPr lang="en-US" sz="1050" kern="100" dirty="0">
                <a:solidFill>
                  <a:schemeClr val="tx1">
                    <a:lumMod val="75000"/>
                  </a:schemeClr>
                </a:solidFill>
                <a:latin typeface="PMingLiU" panose="02020500000000000000" pitchFamily="18" charset="-120"/>
                <a:ea typeface="PMingLiU" panose="02020500000000000000" pitchFamily="18" charset="-120"/>
                <a:cs typeface="Calibri" panose="020F0502020204030204" pitchFamily="34" charset="0"/>
              </a:rPr>
              <a:t>p&lt;.01 </a:t>
            </a:r>
            <a:r>
              <a:rPr lang="en-US" sz="1050" kern="100" baseline="30000" dirty="0">
                <a:solidFill>
                  <a:schemeClr val="tx1">
                    <a:lumMod val="75000"/>
                  </a:schemeClr>
                </a:solidFill>
                <a:latin typeface="PMingLiU" panose="02020500000000000000" pitchFamily="18" charset="-120"/>
                <a:ea typeface="PMingLiU" panose="02020500000000000000" pitchFamily="18" charset="-120"/>
                <a:cs typeface="Calibri" panose="020F0502020204030204" pitchFamily="34" charset="0"/>
              </a:rPr>
              <a:t>***</a:t>
            </a:r>
            <a:r>
              <a:rPr lang="en-US" sz="1050" kern="100" dirty="0">
                <a:solidFill>
                  <a:schemeClr val="tx1">
                    <a:lumMod val="75000"/>
                  </a:schemeClr>
                </a:solidFill>
                <a:latin typeface="PMingLiU" panose="02020500000000000000" pitchFamily="18" charset="-120"/>
                <a:ea typeface="PMingLiU" panose="02020500000000000000" pitchFamily="18" charset="-120"/>
                <a:cs typeface="Calibri" panose="020F0502020204030204" pitchFamily="34" charset="0"/>
              </a:rPr>
              <a:t>p&lt;.001</a:t>
            </a:r>
            <a:endParaRPr lang="en-US" sz="1050" kern="100" dirty="0">
              <a:solidFill>
                <a:schemeClr val="tx1">
                  <a:lumMod val="75000"/>
                </a:schemeClr>
              </a:solidFill>
              <a:effectLst/>
              <a:latin typeface="Calibri" panose="020F050202020403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311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5071" y="0"/>
            <a:ext cx="10244664" cy="745067"/>
          </a:xfrm>
        </p:spPr>
        <p:txBody>
          <a:bodyPr>
            <a:normAutofit/>
          </a:bodyPr>
          <a:lstStyle/>
          <a:p>
            <a:r>
              <a:rPr lang="zh-TW" altLang="en-US" sz="2800" b="1" dirty="0">
                <a:latin typeface="PMingLiU" panose="02020500000000000000" pitchFamily="18" charset="-120"/>
                <a:ea typeface="PMingLiU" panose="02020500000000000000" pitchFamily="18" charset="-120"/>
              </a:rPr>
              <a:t>量性研究</a:t>
            </a:r>
            <a:r>
              <a:rPr lang="zh-TW" altLang="en-US" sz="2800" b="1" dirty="0" smtClean="0">
                <a:latin typeface="PMingLiU" panose="02020500000000000000" pitchFamily="18" charset="-120"/>
                <a:ea typeface="PMingLiU" panose="02020500000000000000" pitchFamily="18" charset="-120"/>
              </a:rPr>
              <a:t>分析：</a:t>
            </a:r>
            <a:r>
              <a:rPr lang="zh-TW" altLang="en-US" sz="2800" b="1" dirty="0">
                <a:latin typeface="PMingLiU" panose="02020500000000000000" pitchFamily="18" charset="-120"/>
                <a:ea typeface="PMingLiU" panose="02020500000000000000" pitchFamily="18" charset="-120"/>
              </a:rPr>
              <a:t>再婚信念及伴侶</a:t>
            </a:r>
            <a:r>
              <a:rPr lang="zh-TW" altLang="en-US" sz="2800" b="1" dirty="0" smtClean="0">
                <a:latin typeface="PMingLiU" panose="02020500000000000000" pitchFamily="18" charset="-120"/>
                <a:ea typeface="PMingLiU" panose="02020500000000000000" pitchFamily="18" charset="-120"/>
              </a:rPr>
              <a:t>關係 </a:t>
            </a:r>
            <a:r>
              <a:rPr lang="en-US" altLang="zh-TW" sz="2800" b="1" dirty="0" smtClean="0">
                <a:latin typeface="PMingLiU" panose="02020500000000000000" pitchFamily="18" charset="-120"/>
                <a:ea typeface="PMingLiU" panose="02020500000000000000" pitchFamily="18" charset="-120"/>
              </a:rPr>
              <a:t>(</a:t>
            </a:r>
            <a:r>
              <a:rPr lang="zh-TW" altLang="en-US" sz="2800" b="1" dirty="0" smtClean="0">
                <a:latin typeface="PMingLiU" panose="02020500000000000000" pitchFamily="18" charset="-120"/>
                <a:ea typeface="PMingLiU" panose="02020500000000000000" pitchFamily="18" charset="-120"/>
              </a:rPr>
              <a:t>線性</a:t>
            </a:r>
            <a:r>
              <a:rPr lang="zh-TW" altLang="en-US" sz="2800" b="1" dirty="0">
                <a:latin typeface="PMingLiU" panose="02020500000000000000" pitchFamily="18" charset="-120"/>
                <a:ea typeface="PMingLiU" panose="02020500000000000000" pitchFamily="18" charset="-120"/>
              </a:rPr>
              <a:t>回歸</a:t>
            </a:r>
            <a:r>
              <a:rPr lang="zh-TW" altLang="en-US" sz="2800" b="1" dirty="0" smtClean="0">
                <a:latin typeface="PMingLiU" panose="02020500000000000000" pitchFamily="18" charset="-120"/>
                <a:ea typeface="PMingLiU" panose="02020500000000000000" pitchFamily="18" charset="-120"/>
              </a:rPr>
              <a:t>分析</a:t>
            </a:r>
            <a:r>
              <a:rPr lang="en-US" sz="2800" b="1" dirty="0" smtClean="0">
                <a:latin typeface="PMingLiU" panose="02020500000000000000" pitchFamily="18" charset="-120"/>
                <a:ea typeface="PMingLiU" panose="02020500000000000000" pitchFamily="18" charset="-120"/>
              </a:rPr>
              <a:t>)</a:t>
            </a:r>
            <a:endParaRPr lang="en-US" sz="2800" b="1" dirty="0">
              <a:latin typeface="PMingLiU" panose="02020500000000000000" pitchFamily="18" charset="-120"/>
              <a:ea typeface="PMingLiU" panose="02020500000000000000" pitchFamily="18" charset="-12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203" y="1103489"/>
            <a:ext cx="10058400" cy="4267200"/>
          </a:xfrm>
        </p:spPr>
        <p:txBody>
          <a:bodyPr>
            <a:normAutofit/>
          </a:bodyPr>
          <a:lstStyle/>
          <a:p>
            <a:r>
              <a:rPr lang="zh-TW" altLang="en-US" dirty="0"/>
              <a:t>越認同再婚成功機會渺茫，共識、滿意度及整體伴侶關係便越</a:t>
            </a:r>
            <a:r>
              <a:rPr lang="zh-TW" altLang="en-US" dirty="0" smtClean="0"/>
              <a:t>低</a:t>
            </a:r>
            <a:endParaRPr lang="en-US" altLang="zh-TW" dirty="0" smtClean="0"/>
          </a:p>
          <a:p>
            <a:pPr lvl="1"/>
            <a:r>
              <a:rPr lang="zh-TW" altLang="en-US" sz="2400" dirty="0"/>
              <a:t>再婚成功機會渺茫每增加一個單位，共識便減少</a:t>
            </a:r>
            <a:r>
              <a:rPr lang="en-US" sz="2400" dirty="0"/>
              <a:t>.233</a:t>
            </a:r>
            <a:r>
              <a:rPr lang="zh-TW" altLang="en-US" sz="2400" dirty="0"/>
              <a:t>分，滿意度減少</a:t>
            </a:r>
            <a:r>
              <a:rPr lang="en-US" sz="2400" dirty="0"/>
              <a:t>.304</a:t>
            </a:r>
            <a:r>
              <a:rPr lang="zh-TW" altLang="en-US" sz="2400" dirty="0"/>
              <a:t>分，整體伴侶關係減少</a:t>
            </a:r>
            <a:r>
              <a:rPr lang="en-US" sz="2400" dirty="0"/>
              <a:t>.714</a:t>
            </a:r>
            <a:r>
              <a:rPr lang="zh-TW" altLang="en-US" sz="2400" dirty="0"/>
              <a:t>分，分別解釋了服務使用者在共識，滿意度及整體伴侶關係</a:t>
            </a:r>
            <a:r>
              <a:rPr lang="en-US" sz="2400" dirty="0"/>
              <a:t>4.2% (</a:t>
            </a:r>
            <a:r>
              <a:rPr lang="en-US" altLang="zh-TW" sz="2400" i="1" dirty="0"/>
              <a:t>β</a:t>
            </a:r>
            <a:r>
              <a:rPr lang="en-HK" sz="2400" dirty="0"/>
              <a:t>=-.206 p&lt;.05)</a:t>
            </a:r>
            <a:r>
              <a:rPr lang="en-US" sz="2400" dirty="0"/>
              <a:t>, 11.2% (</a:t>
            </a:r>
            <a:r>
              <a:rPr lang="en-US" altLang="zh-TW" sz="2400" i="1" dirty="0"/>
              <a:t>β</a:t>
            </a:r>
            <a:r>
              <a:rPr lang="en-US" sz="2400" dirty="0"/>
              <a:t>=-.335 p&lt;.05)</a:t>
            </a:r>
            <a:r>
              <a:rPr lang="zh-TW" altLang="en-US" sz="2400" dirty="0"/>
              <a:t>及</a:t>
            </a:r>
            <a:r>
              <a:rPr lang="en-US" sz="2400" dirty="0"/>
              <a:t>8.1% (</a:t>
            </a:r>
            <a:r>
              <a:rPr lang="en-US" altLang="zh-TW" sz="2400" i="1" dirty="0"/>
              <a:t>β</a:t>
            </a:r>
            <a:r>
              <a:rPr lang="en-US" sz="2400" dirty="0"/>
              <a:t>=-.285 p&lt;.01)</a:t>
            </a:r>
            <a:r>
              <a:rPr lang="zh-TW" altLang="en-US" sz="2400" dirty="0"/>
              <a:t>的差異</a:t>
            </a:r>
            <a:r>
              <a:rPr lang="zh-TW" altLang="en-US" sz="2400" dirty="0" smtClean="0"/>
              <a:t>。</a:t>
            </a:r>
            <a:endParaRPr lang="en-US" altLang="zh-TW" sz="2400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再婚</a:t>
            </a:r>
            <a:r>
              <a:rPr lang="zh-TW" altLang="en-US" dirty="0"/>
              <a:t>輔導對伴侶關係沒有直接影響，但通過對再婚信心的影響而對伴侶關係產生正面影響。</a:t>
            </a:r>
            <a:endParaRPr lang="en-US" dirty="0"/>
          </a:p>
          <a:p>
            <a:endParaRPr lang="en-US" altLang="zh-TW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520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5071" y="160978"/>
            <a:ext cx="10244664" cy="745067"/>
          </a:xfrm>
        </p:spPr>
        <p:txBody>
          <a:bodyPr>
            <a:normAutofit/>
          </a:bodyPr>
          <a:lstStyle/>
          <a:p>
            <a:r>
              <a:rPr lang="zh-TW" altLang="en-US" sz="2800" b="1" dirty="0"/>
              <a:t>量性研究</a:t>
            </a:r>
            <a:r>
              <a:rPr lang="zh-TW" altLang="en-US" sz="2800" b="1" dirty="0" smtClean="0"/>
              <a:t>分析：</a:t>
            </a:r>
            <a:r>
              <a:rPr lang="zh-TW" altLang="en-US" sz="2800" b="1" dirty="0"/>
              <a:t>再婚信念及伴侶關係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745071" y="6240273"/>
            <a:ext cx="144302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200"/>
              </a:lnSpc>
              <a:spcAft>
                <a:spcPts val="0"/>
              </a:spcAft>
            </a:pPr>
            <a:r>
              <a:rPr lang="en-US" sz="1050" kern="100" baseline="30000" dirty="0">
                <a:solidFill>
                  <a:schemeClr val="tx1">
                    <a:lumMod val="75000"/>
                  </a:schemeClr>
                </a:solidFill>
                <a:latin typeface="PMingLiU" panose="02020500000000000000" pitchFamily="18" charset="-120"/>
                <a:ea typeface="PMingLiU" panose="02020500000000000000" pitchFamily="18" charset="-120"/>
                <a:cs typeface="Calibri" panose="020F0502020204030204" pitchFamily="34" charset="0"/>
              </a:rPr>
              <a:t>*</a:t>
            </a:r>
            <a:r>
              <a:rPr lang="en-US" sz="1050" kern="100" dirty="0">
                <a:solidFill>
                  <a:schemeClr val="tx1">
                    <a:lumMod val="75000"/>
                  </a:schemeClr>
                </a:solidFill>
                <a:latin typeface="PMingLiU" panose="02020500000000000000" pitchFamily="18" charset="-120"/>
                <a:ea typeface="PMingLiU" panose="02020500000000000000" pitchFamily="18" charset="-120"/>
                <a:cs typeface="Calibri" panose="020F0502020204030204" pitchFamily="34" charset="0"/>
              </a:rPr>
              <a:t>p&lt;.05 </a:t>
            </a:r>
            <a:r>
              <a:rPr lang="en-US" sz="1050" kern="100" baseline="30000" dirty="0">
                <a:solidFill>
                  <a:schemeClr val="tx1">
                    <a:lumMod val="75000"/>
                  </a:schemeClr>
                </a:solidFill>
                <a:latin typeface="PMingLiU" panose="02020500000000000000" pitchFamily="18" charset="-120"/>
                <a:ea typeface="PMingLiU" panose="02020500000000000000" pitchFamily="18" charset="-120"/>
                <a:cs typeface="Calibri" panose="020F0502020204030204" pitchFamily="34" charset="0"/>
              </a:rPr>
              <a:t>**</a:t>
            </a:r>
            <a:r>
              <a:rPr lang="en-US" sz="1050" kern="100" dirty="0">
                <a:solidFill>
                  <a:schemeClr val="tx1">
                    <a:lumMod val="75000"/>
                  </a:schemeClr>
                </a:solidFill>
                <a:latin typeface="PMingLiU" panose="02020500000000000000" pitchFamily="18" charset="-120"/>
                <a:ea typeface="PMingLiU" panose="02020500000000000000" pitchFamily="18" charset="-120"/>
                <a:cs typeface="Calibri" panose="020F0502020204030204" pitchFamily="34" charset="0"/>
              </a:rPr>
              <a:t>p&lt;.01 </a:t>
            </a:r>
            <a:r>
              <a:rPr lang="en-US" sz="1050" kern="100" baseline="30000" dirty="0">
                <a:solidFill>
                  <a:schemeClr val="tx1">
                    <a:lumMod val="75000"/>
                  </a:schemeClr>
                </a:solidFill>
                <a:latin typeface="PMingLiU" panose="02020500000000000000" pitchFamily="18" charset="-120"/>
                <a:ea typeface="PMingLiU" panose="02020500000000000000" pitchFamily="18" charset="-120"/>
                <a:cs typeface="Calibri" panose="020F0502020204030204" pitchFamily="34" charset="0"/>
              </a:rPr>
              <a:t>***</a:t>
            </a:r>
            <a:r>
              <a:rPr lang="en-US" sz="1050" kern="100" dirty="0">
                <a:solidFill>
                  <a:schemeClr val="tx1">
                    <a:lumMod val="75000"/>
                  </a:schemeClr>
                </a:solidFill>
                <a:latin typeface="PMingLiU" panose="02020500000000000000" pitchFamily="18" charset="-120"/>
                <a:ea typeface="PMingLiU" panose="02020500000000000000" pitchFamily="18" charset="-120"/>
                <a:cs typeface="Calibri" panose="020F0502020204030204" pitchFamily="34" charset="0"/>
              </a:rPr>
              <a:t>p&lt;.001</a:t>
            </a:r>
            <a:endParaRPr lang="en-US" sz="1050" kern="100" dirty="0">
              <a:solidFill>
                <a:schemeClr val="tx1">
                  <a:lumMod val="75000"/>
                </a:schemeClr>
              </a:solidFill>
              <a:effectLst/>
              <a:latin typeface="Calibri" panose="020F050202020403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9513951"/>
              </p:ext>
            </p:extLst>
          </p:nvPr>
        </p:nvGraphicFramePr>
        <p:xfrm>
          <a:off x="745071" y="1067024"/>
          <a:ext cx="10363195" cy="50122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2707">
                  <a:extLst>
                    <a:ext uri="{9D8B030D-6E8A-4147-A177-3AD203B41FA5}">
                      <a16:colId xmlns:a16="http://schemas.microsoft.com/office/drawing/2014/main" val="1717944398"/>
                    </a:ext>
                  </a:extLst>
                </a:gridCol>
                <a:gridCol w="1106311">
                  <a:extLst>
                    <a:ext uri="{9D8B030D-6E8A-4147-A177-3AD203B41FA5}">
                      <a16:colId xmlns:a16="http://schemas.microsoft.com/office/drawing/2014/main" val="940437114"/>
                    </a:ext>
                  </a:extLst>
                </a:gridCol>
                <a:gridCol w="1106311">
                  <a:extLst>
                    <a:ext uri="{9D8B030D-6E8A-4147-A177-3AD203B41FA5}">
                      <a16:colId xmlns:a16="http://schemas.microsoft.com/office/drawing/2014/main" val="3551761358"/>
                    </a:ext>
                  </a:extLst>
                </a:gridCol>
                <a:gridCol w="1106311">
                  <a:extLst>
                    <a:ext uri="{9D8B030D-6E8A-4147-A177-3AD203B41FA5}">
                      <a16:colId xmlns:a16="http://schemas.microsoft.com/office/drawing/2014/main" val="2544807912"/>
                    </a:ext>
                  </a:extLst>
                </a:gridCol>
                <a:gridCol w="1106311">
                  <a:extLst>
                    <a:ext uri="{9D8B030D-6E8A-4147-A177-3AD203B41FA5}">
                      <a16:colId xmlns:a16="http://schemas.microsoft.com/office/drawing/2014/main" val="1685204160"/>
                    </a:ext>
                  </a:extLst>
                </a:gridCol>
                <a:gridCol w="1106311">
                  <a:extLst>
                    <a:ext uri="{9D8B030D-6E8A-4147-A177-3AD203B41FA5}">
                      <a16:colId xmlns:a16="http://schemas.microsoft.com/office/drawing/2014/main" val="864274644"/>
                    </a:ext>
                  </a:extLst>
                </a:gridCol>
                <a:gridCol w="1106311">
                  <a:extLst>
                    <a:ext uri="{9D8B030D-6E8A-4147-A177-3AD203B41FA5}">
                      <a16:colId xmlns:a16="http://schemas.microsoft.com/office/drawing/2014/main" val="1444740912"/>
                    </a:ext>
                  </a:extLst>
                </a:gridCol>
                <a:gridCol w="1106311">
                  <a:extLst>
                    <a:ext uri="{9D8B030D-6E8A-4147-A177-3AD203B41FA5}">
                      <a16:colId xmlns:a16="http://schemas.microsoft.com/office/drawing/2014/main" val="3860045338"/>
                    </a:ext>
                  </a:extLst>
                </a:gridCol>
                <a:gridCol w="1106311">
                  <a:extLst>
                    <a:ext uri="{9D8B030D-6E8A-4147-A177-3AD203B41FA5}">
                      <a16:colId xmlns:a16="http://schemas.microsoft.com/office/drawing/2014/main" val="1081847325"/>
                    </a:ext>
                  </a:extLst>
                </a:gridCol>
              </a:tblGrid>
              <a:tr h="463294">
                <a:tc>
                  <a:txBody>
                    <a:bodyPr/>
                    <a:lstStyle/>
                    <a:p>
                      <a:pPr algn="just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 </a:t>
                      </a:r>
                      <a:endParaRPr lang="en-US" sz="1800" kern="100" dirty="0">
                        <a:effectLst/>
                        <a:latin typeface="PMingLiU" panose="02020500000000000000" pitchFamily="18" charset="-12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zh-TW" sz="1800" kern="0" dirty="0">
                          <a:solidFill>
                            <a:srgbClr val="000000"/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共識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 (N=44)</a:t>
                      </a:r>
                      <a:endParaRPr lang="en-US" sz="1800" kern="100" dirty="0">
                        <a:effectLst/>
                        <a:latin typeface="PMingLiU" panose="02020500000000000000" pitchFamily="18" charset="-12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zh-TW" sz="1800" kern="0" dirty="0">
                          <a:solidFill>
                            <a:srgbClr val="000000"/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滿意度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(N=47)</a:t>
                      </a:r>
                      <a:endParaRPr lang="en-US" sz="1800" kern="100" dirty="0">
                        <a:effectLst/>
                        <a:latin typeface="PMingLiU" panose="02020500000000000000" pitchFamily="18" charset="-12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zh-TW" sz="1800" kern="0">
                          <a:solidFill>
                            <a:srgbClr val="000000"/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凝聚力</a:t>
                      </a:r>
                      <a:r>
                        <a:rPr lang="en-US" sz="1800" kern="0">
                          <a:solidFill>
                            <a:srgbClr val="000000"/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(N=47)</a:t>
                      </a:r>
                      <a:endParaRPr lang="en-US" sz="1800" kern="100">
                        <a:effectLst/>
                        <a:latin typeface="PMingLiU" panose="02020500000000000000" pitchFamily="18" charset="-12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zh-TW" sz="1800" kern="0" dirty="0">
                          <a:solidFill>
                            <a:srgbClr val="000000"/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整體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 (N=44)</a:t>
                      </a:r>
                      <a:endParaRPr lang="en-US" sz="1800" kern="100" dirty="0">
                        <a:effectLst/>
                        <a:latin typeface="PMingLiU" panose="02020500000000000000" pitchFamily="18" charset="-12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4154523"/>
                  </a:ext>
                </a:extLst>
              </a:tr>
              <a:tr h="463294">
                <a:tc>
                  <a:txBody>
                    <a:bodyPr/>
                    <a:lstStyle/>
                    <a:p>
                      <a:pPr algn="just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 </a:t>
                      </a:r>
                      <a:endParaRPr lang="en-US" sz="1800" kern="100" dirty="0">
                        <a:effectLst/>
                        <a:latin typeface="PMingLiU" panose="02020500000000000000" pitchFamily="18" charset="-12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B</a:t>
                      </a:r>
                      <a:endParaRPr lang="en-US" sz="1800" kern="100" dirty="0">
                        <a:effectLst/>
                        <a:latin typeface="PMingLiU" panose="02020500000000000000" pitchFamily="18" charset="-12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zh-TW" sz="1800" i="1" kern="0">
                          <a:solidFill>
                            <a:srgbClr val="000000"/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β</a:t>
                      </a:r>
                      <a:endParaRPr lang="en-US" sz="1800" kern="100">
                        <a:effectLst/>
                        <a:latin typeface="PMingLiU" panose="02020500000000000000" pitchFamily="18" charset="-12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B</a:t>
                      </a:r>
                      <a:endParaRPr lang="en-US" sz="1800" kern="100" dirty="0">
                        <a:effectLst/>
                        <a:latin typeface="PMingLiU" panose="02020500000000000000" pitchFamily="18" charset="-12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zh-TW" sz="1800" i="1" kern="0" dirty="0">
                          <a:solidFill>
                            <a:srgbClr val="000000"/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β</a:t>
                      </a:r>
                      <a:endParaRPr lang="en-US" sz="1800" kern="100" dirty="0">
                        <a:effectLst/>
                        <a:latin typeface="PMingLiU" panose="02020500000000000000" pitchFamily="18" charset="-12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B</a:t>
                      </a:r>
                      <a:endParaRPr lang="en-US" sz="1800" kern="100" dirty="0">
                        <a:effectLst/>
                        <a:latin typeface="PMingLiU" panose="02020500000000000000" pitchFamily="18" charset="-12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zh-TW" sz="1800" i="1" kern="0">
                          <a:solidFill>
                            <a:srgbClr val="000000"/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β</a:t>
                      </a:r>
                      <a:endParaRPr lang="en-US" sz="1800" kern="100">
                        <a:effectLst/>
                        <a:latin typeface="PMingLiU" panose="02020500000000000000" pitchFamily="18" charset="-12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B</a:t>
                      </a:r>
                      <a:endParaRPr lang="en-US" sz="1800" kern="100" dirty="0">
                        <a:effectLst/>
                        <a:latin typeface="PMingLiU" panose="02020500000000000000" pitchFamily="18" charset="-12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zh-TW" sz="1800" i="1" kern="0">
                          <a:solidFill>
                            <a:srgbClr val="000000"/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β</a:t>
                      </a:r>
                      <a:endParaRPr lang="en-US" sz="1800" kern="100">
                        <a:effectLst/>
                        <a:latin typeface="PMingLiU" panose="02020500000000000000" pitchFamily="18" charset="-12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64733133"/>
                  </a:ext>
                </a:extLst>
              </a:tr>
              <a:tr h="463294">
                <a:tc>
                  <a:txBody>
                    <a:bodyPr/>
                    <a:lstStyle/>
                    <a:p>
                      <a:pPr algn="just">
                        <a:lnSpc>
                          <a:spcPts val="17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Constant</a:t>
                      </a:r>
                      <a:endParaRPr lang="en-US" sz="1800" kern="100" dirty="0">
                        <a:effectLst/>
                        <a:latin typeface="PMingLiU" panose="02020500000000000000" pitchFamily="18" charset="-12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7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7.467</a:t>
                      </a:r>
                      <a:r>
                        <a:rPr lang="en-US" sz="1800" kern="0" baseline="30000" dirty="0">
                          <a:solidFill>
                            <a:srgbClr val="000000"/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**</a:t>
                      </a:r>
                      <a:endParaRPr lang="en-US" sz="1800" kern="100" dirty="0">
                        <a:effectLst/>
                        <a:latin typeface="PMingLiU" panose="02020500000000000000" pitchFamily="18" charset="-12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7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kern="0">
                          <a:solidFill>
                            <a:srgbClr val="000000"/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 </a:t>
                      </a:r>
                      <a:endParaRPr lang="en-US" sz="1800" kern="100">
                        <a:effectLst/>
                        <a:latin typeface="PMingLiU" panose="02020500000000000000" pitchFamily="18" charset="-12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7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kern="0">
                          <a:solidFill>
                            <a:srgbClr val="000000"/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7.764</a:t>
                      </a:r>
                      <a:r>
                        <a:rPr lang="en-US" sz="1800" kern="0" baseline="30000">
                          <a:solidFill>
                            <a:srgbClr val="000000"/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*</a:t>
                      </a:r>
                      <a:endParaRPr lang="en-US" sz="1800" kern="100">
                        <a:effectLst/>
                        <a:latin typeface="PMingLiU" panose="02020500000000000000" pitchFamily="18" charset="-12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7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kern="0">
                          <a:solidFill>
                            <a:srgbClr val="000000"/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 </a:t>
                      </a:r>
                      <a:endParaRPr lang="en-US" sz="1800" kern="100">
                        <a:effectLst/>
                        <a:latin typeface="PMingLiU" panose="02020500000000000000" pitchFamily="18" charset="-12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7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2.021</a:t>
                      </a:r>
                      <a:endParaRPr lang="en-US" sz="1800" kern="100" dirty="0">
                        <a:effectLst/>
                        <a:latin typeface="PMingLiU" panose="02020500000000000000" pitchFamily="18" charset="-12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7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 </a:t>
                      </a:r>
                      <a:endParaRPr lang="en-US" sz="1800" kern="100" dirty="0">
                        <a:effectLst/>
                        <a:latin typeface="PMingLiU" panose="02020500000000000000" pitchFamily="18" charset="-12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7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15.253</a:t>
                      </a:r>
                      <a:r>
                        <a:rPr lang="en-US" sz="1800" kern="0" baseline="30000" dirty="0">
                          <a:solidFill>
                            <a:srgbClr val="000000"/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*</a:t>
                      </a:r>
                      <a:endParaRPr lang="en-US" sz="1800" kern="100" dirty="0">
                        <a:effectLst/>
                        <a:latin typeface="PMingLiU" panose="02020500000000000000" pitchFamily="18" charset="-12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7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kern="0">
                          <a:solidFill>
                            <a:srgbClr val="000000"/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 </a:t>
                      </a:r>
                      <a:endParaRPr lang="en-US" sz="1800" kern="100">
                        <a:effectLst/>
                        <a:latin typeface="PMingLiU" panose="02020500000000000000" pitchFamily="18" charset="-12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28964134"/>
                  </a:ext>
                </a:extLst>
              </a:tr>
              <a:tr h="652959"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zh-TW" sz="1800" kern="0" dirty="0">
                          <a:solidFill>
                            <a:srgbClr val="000000"/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再婚成功</a:t>
                      </a:r>
                      <a:r>
                        <a:rPr lang="zh-TW" sz="1800" kern="0" dirty="0" smtClean="0">
                          <a:solidFill>
                            <a:srgbClr val="000000"/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渺茫</a:t>
                      </a:r>
                      <a:r>
                        <a:rPr lang="en-US" altLang="zh-TW" sz="1800" kern="0" dirty="0" smtClean="0">
                          <a:solidFill>
                            <a:srgbClr val="000000"/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800" kern="0" dirty="0" smtClean="0">
                          <a:solidFill>
                            <a:srgbClr val="000000"/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zh-TW" sz="1800" kern="0" dirty="0">
                          <a:solidFill>
                            <a:srgbClr val="000000"/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後測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)</a:t>
                      </a:r>
                      <a:endParaRPr lang="en-US" sz="1800" kern="100" dirty="0">
                        <a:effectLst/>
                        <a:latin typeface="PMingLiU" panose="02020500000000000000" pitchFamily="18" charset="-12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7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-.233</a:t>
                      </a:r>
                      <a:r>
                        <a:rPr lang="en-US" sz="1800" kern="0" baseline="30000" dirty="0">
                          <a:solidFill>
                            <a:srgbClr val="000000"/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*</a:t>
                      </a:r>
                      <a:endParaRPr lang="en-US" sz="1800" kern="100" dirty="0">
                        <a:effectLst/>
                        <a:latin typeface="PMingLiU" panose="02020500000000000000" pitchFamily="18" charset="-12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7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-.206</a:t>
                      </a:r>
                      <a:r>
                        <a:rPr lang="en-US" sz="1800" kern="0" baseline="30000" dirty="0">
                          <a:solidFill>
                            <a:srgbClr val="000000"/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*</a:t>
                      </a:r>
                      <a:endParaRPr lang="en-US" sz="1800" kern="100" dirty="0">
                        <a:effectLst/>
                        <a:latin typeface="PMingLiU" panose="02020500000000000000" pitchFamily="18" charset="-12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7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kern="0">
                          <a:solidFill>
                            <a:srgbClr val="000000"/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-.304</a:t>
                      </a:r>
                      <a:r>
                        <a:rPr lang="en-US" sz="1800" kern="0" baseline="30000">
                          <a:solidFill>
                            <a:srgbClr val="000000"/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*</a:t>
                      </a:r>
                      <a:endParaRPr lang="en-US" sz="1800" kern="100">
                        <a:effectLst/>
                        <a:latin typeface="PMingLiU" panose="02020500000000000000" pitchFamily="18" charset="-12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7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kern="0">
                          <a:solidFill>
                            <a:srgbClr val="000000"/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-.335</a:t>
                      </a:r>
                      <a:r>
                        <a:rPr lang="en-US" sz="1800" kern="0" baseline="30000">
                          <a:solidFill>
                            <a:srgbClr val="000000"/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*</a:t>
                      </a:r>
                      <a:endParaRPr lang="en-US" sz="1800" kern="100">
                        <a:effectLst/>
                        <a:latin typeface="PMingLiU" panose="02020500000000000000" pitchFamily="18" charset="-12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7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kern="0">
                          <a:solidFill>
                            <a:srgbClr val="000000"/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-.202</a:t>
                      </a:r>
                      <a:endParaRPr lang="en-US" sz="1800" kern="100">
                        <a:effectLst/>
                        <a:latin typeface="PMingLiU" panose="02020500000000000000" pitchFamily="18" charset="-12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7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kern="0">
                          <a:solidFill>
                            <a:srgbClr val="000000"/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-.160</a:t>
                      </a:r>
                      <a:endParaRPr lang="en-US" sz="1800" kern="100">
                        <a:effectLst/>
                        <a:latin typeface="PMingLiU" panose="02020500000000000000" pitchFamily="18" charset="-12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7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kern="0">
                          <a:solidFill>
                            <a:srgbClr val="000000"/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-.714</a:t>
                      </a:r>
                      <a:r>
                        <a:rPr lang="en-US" sz="1800" kern="0" baseline="30000">
                          <a:solidFill>
                            <a:srgbClr val="000000"/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**</a:t>
                      </a:r>
                      <a:endParaRPr lang="en-US" sz="1800" kern="100">
                        <a:effectLst/>
                        <a:latin typeface="PMingLiU" panose="02020500000000000000" pitchFamily="18" charset="-12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7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kern="0">
                          <a:solidFill>
                            <a:srgbClr val="000000"/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-.285</a:t>
                      </a:r>
                      <a:r>
                        <a:rPr lang="en-US" sz="1800" kern="0" baseline="30000">
                          <a:solidFill>
                            <a:srgbClr val="000000"/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**</a:t>
                      </a:r>
                      <a:endParaRPr lang="en-US" sz="1800" kern="100">
                        <a:effectLst/>
                        <a:latin typeface="PMingLiU" panose="02020500000000000000" pitchFamily="18" charset="-12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36733474"/>
                  </a:ext>
                </a:extLst>
              </a:tr>
              <a:tr h="652959"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zh-TW" sz="1800" kern="0" dirty="0">
                          <a:solidFill>
                            <a:srgbClr val="000000"/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新伴侶是</a:t>
                      </a:r>
                      <a:r>
                        <a:rPr lang="zh-TW" sz="1800" kern="0" dirty="0" smtClean="0">
                          <a:solidFill>
                            <a:srgbClr val="000000"/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完美</a:t>
                      </a:r>
                      <a:r>
                        <a:rPr lang="en-US" altLang="zh-TW" sz="1800" kern="0" dirty="0" smtClean="0">
                          <a:solidFill>
                            <a:srgbClr val="000000"/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800" kern="0" dirty="0" smtClean="0">
                          <a:solidFill>
                            <a:srgbClr val="000000"/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zh-TW" sz="1800" kern="0" dirty="0">
                          <a:solidFill>
                            <a:srgbClr val="000000"/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後測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)</a:t>
                      </a:r>
                      <a:endParaRPr lang="en-US" sz="1800" kern="100" dirty="0">
                        <a:effectLst/>
                        <a:latin typeface="PMingLiU" panose="02020500000000000000" pitchFamily="18" charset="-12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7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.355</a:t>
                      </a:r>
                      <a:r>
                        <a:rPr lang="en-US" sz="1800" kern="0" baseline="30000" dirty="0">
                          <a:solidFill>
                            <a:srgbClr val="000000"/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**</a:t>
                      </a:r>
                      <a:endParaRPr lang="en-US" sz="1800" kern="100" dirty="0">
                        <a:effectLst/>
                        <a:latin typeface="PMingLiU" panose="02020500000000000000" pitchFamily="18" charset="-12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7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.302</a:t>
                      </a:r>
                      <a:r>
                        <a:rPr lang="en-US" sz="1800" kern="0" baseline="30000" dirty="0">
                          <a:solidFill>
                            <a:srgbClr val="000000"/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**</a:t>
                      </a:r>
                      <a:endParaRPr lang="en-US" sz="1800" kern="100" dirty="0">
                        <a:effectLst/>
                        <a:latin typeface="PMingLiU" panose="02020500000000000000" pitchFamily="18" charset="-12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7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.134</a:t>
                      </a:r>
                      <a:endParaRPr lang="en-US" sz="1800" kern="100" dirty="0">
                        <a:effectLst/>
                        <a:latin typeface="PMingLiU" panose="02020500000000000000" pitchFamily="18" charset="-12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7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kern="0">
                          <a:solidFill>
                            <a:srgbClr val="000000"/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.147</a:t>
                      </a:r>
                      <a:endParaRPr lang="en-US" sz="1800" kern="100">
                        <a:effectLst/>
                        <a:latin typeface="PMingLiU" panose="02020500000000000000" pitchFamily="18" charset="-12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7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kern="0">
                          <a:solidFill>
                            <a:srgbClr val="000000"/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.301</a:t>
                      </a:r>
                      <a:r>
                        <a:rPr lang="en-US" sz="1800" kern="0" baseline="30000">
                          <a:solidFill>
                            <a:srgbClr val="000000"/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*</a:t>
                      </a:r>
                      <a:endParaRPr lang="en-US" sz="1800" kern="100">
                        <a:effectLst/>
                        <a:latin typeface="PMingLiU" panose="02020500000000000000" pitchFamily="18" charset="-12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7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kern="0">
                          <a:solidFill>
                            <a:srgbClr val="000000"/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.237</a:t>
                      </a:r>
                      <a:r>
                        <a:rPr lang="en-US" sz="1800" kern="0" baseline="30000">
                          <a:solidFill>
                            <a:srgbClr val="000000"/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*</a:t>
                      </a:r>
                      <a:endParaRPr lang="en-US" sz="1800" kern="100">
                        <a:effectLst/>
                        <a:latin typeface="PMingLiU" panose="02020500000000000000" pitchFamily="18" charset="-12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7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kern="0">
                          <a:solidFill>
                            <a:srgbClr val="000000"/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.838</a:t>
                      </a:r>
                      <a:r>
                        <a:rPr lang="en-US" sz="1800" kern="0" baseline="30000">
                          <a:solidFill>
                            <a:srgbClr val="000000"/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**</a:t>
                      </a:r>
                      <a:endParaRPr lang="en-US" sz="1800" kern="100">
                        <a:effectLst/>
                        <a:latin typeface="PMingLiU" panose="02020500000000000000" pitchFamily="18" charset="-12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7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kern="0">
                          <a:solidFill>
                            <a:srgbClr val="000000"/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.322</a:t>
                      </a:r>
                      <a:r>
                        <a:rPr lang="en-US" sz="1800" kern="0" baseline="30000">
                          <a:solidFill>
                            <a:srgbClr val="000000"/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**</a:t>
                      </a:r>
                      <a:endParaRPr lang="en-US" sz="1800" kern="100">
                        <a:effectLst/>
                        <a:latin typeface="PMingLiU" panose="02020500000000000000" pitchFamily="18" charset="-12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09671116"/>
                  </a:ext>
                </a:extLst>
              </a:tr>
              <a:tr h="463294">
                <a:tc>
                  <a:txBody>
                    <a:bodyPr/>
                    <a:lstStyle/>
                    <a:p>
                      <a:pPr algn="just">
                        <a:lnSpc>
                          <a:spcPts val="17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zh-TW" sz="1800" kern="0" dirty="0" smtClean="0">
                          <a:solidFill>
                            <a:srgbClr val="000000"/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共識</a:t>
                      </a:r>
                      <a:r>
                        <a:rPr lang="en-US" altLang="zh-TW" sz="1800" kern="0" dirty="0" smtClean="0">
                          <a:solidFill>
                            <a:srgbClr val="000000"/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800" kern="0" dirty="0" smtClean="0">
                          <a:solidFill>
                            <a:srgbClr val="000000"/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zh-TW" sz="1800" kern="0" dirty="0">
                          <a:solidFill>
                            <a:srgbClr val="000000"/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前測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)</a:t>
                      </a:r>
                      <a:endParaRPr lang="en-US" sz="1800" kern="100" dirty="0">
                        <a:effectLst/>
                        <a:latin typeface="PMingLiU" panose="02020500000000000000" pitchFamily="18" charset="-12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7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.464</a:t>
                      </a:r>
                      <a:r>
                        <a:rPr lang="en-US" sz="1800" kern="0" baseline="30000" dirty="0">
                          <a:solidFill>
                            <a:srgbClr val="000000"/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***</a:t>
                      </a:r>
                      <a:endParaRPr lang="en-US" sz="1800" kern="100" dirty="0">
                        <a:effectLst/>
                        <a:latin typeface="PMingLiU" panose="02020500000000000000" pitchFamily="18" charset="-12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7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.610</a:t>
                      </a:r>
                      <a:r>
                        <a:rPr lang="en-US" sz="1800" kern="0" baseline="30000" dirty="0">
                          <a:solidFill>
                            <a:srgbClr val="000000"/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***</a:t>
                      </a:r>
                      <a:endParaRPr lang="en-US" sz="1800" kern="100" dirty="0">
                        <a:effectLst/>
                        <a:latin typeface="PMingLiU" panose="02020500000000000000" pitchFamily="18" charset="-12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7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 </a:t>
                      </a:r>
                      <a:endParaRPr lang="en-US" sz="1800" kern="100" dirty="0">
                        <a:effectLst/>
                        <a:latin typeface="PMingLiU" panose="02020500000000000000" pitchFamily="18" charset="-12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7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 </a:t>
                      </a:r>
                      <a:endParaRPr lang="en-US" sz="1800" kern="100" dirty="0">
                        <a:effectLst/>
                        <a:latin typeface="PMingLiU" panose="02020500000000000000" pitchFamily="18" charset="-12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7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kern="0">
                          <a:solidFill>
                            <a:srgbClr val="000000"/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 </a:t>
                      </a:r>
                      <a:endParaRPr lang="en-US" sz="1800" kern="100">
                        <a:effectLst/>
                        <a:latin typeface="PMingLiU" panose="02020500000000000000" pitchFamily="18" charset="-12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7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kern="0">
                          <a:solidFill>
                            <a:srgbClr val="000000"/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 </a:t>
                      </a:r>
                      <a:endParaRPr lang="en-US" sz="1800" kern="100">
                        <a:effectLst/>
                        <a:latin typeface="PMingLiU" panose="02020500000000000000" pitchFamily="18" charset="-12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7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kern="0">
                          <a:solidFill>
                            <a:srgbClr val="000000"/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 </a:t>
                      </a:r>
                      <a:endParaRPr lang="en-US" sz="1800" kern="100">
                        <a:effectLst/>
                        <a:latin typeface="PMingLiU" panose="02020500000000000000" pitchFamily="18" charset="-12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7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kern="0">
                          <a:solidFill>
                            <a:srgbClr val="000000"/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 </a:t>
                      </a:r>
                      <a:endParaRPr lang="en-US" sz="1800" kern="100">
                        <a:effectLst/>
                        <a:latin typeface="PMingLiU" panose="02020500000000000000" pitchFamily="18" charset="-12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33958471"/>
                  </a:ext>
                </a:extLst>
              </a:tr>
              <a:tr h="463294">
                <a:tc>
                  <a:txBody>
                    <a:bodyPr/>
                    <a:lstStyle/>
                    <a:p>
                      <a:pPr algn="just">
                        <a:lnSpc>
                          <a:spcPts val="17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zh-TW" sz="1800" kern="0">
                          <a:solidFill>
                            <a:srgbClr val="000000"/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滿意度</a:t>
                      </a:r>
                      <a:r>
                        <a:rPr lang="en-US" sz="1800" kern="0">
                          <a:solidFill>
                            <a:srgbClr val="000000"/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zh-TW" sz="1800" kern="0">
                          <a:solidFill>
                            <a:srgbClr val="000000"/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前測</a:t>
                      </a:r>
                      <a:r>
                        <a:rPr lang="en-US" sz="1800" kern="0">
                          <a:solidFill>
                            <a:srgbClr val="000000"/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)</a:t>
                      </a:r>
                      <a:endParaRPr lang="en-US" sz="1800" kern="100">
                        <a:effectLst/>
                        <a:latin typeface="PMingLiU" panose="02020500000000000000" pitchFamily="18" charset="-12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7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kern="0">
                          <a:solidFill>
                            <a:srgbClr val="000000"/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 </a:t>
                      </a:r>
                      <a:endParaRPr lang="en-US" sz="1800" kern="100">
                        <a:effectLst/>
                        <a:latin typeface="PMingLiU" panose="02020500000000000000" pitchFamily="18" charset="-12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7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 </a:t>
                      </a:r>
                      <a:endParaRPr lang="en-US" sz="1800" kern="100" dirty="0">
                        <a:effectLst/>
                        <a:latin typeface="PMingLiU" panose="02020500000000000000" pitchFamily="18" charset="-12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7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.428</a:t>
                      </a:r>
                      <a:r>
                        <a:rPr lang="en-US" sz="1800" kern="0" baseline="30000" dirty="0">
                          <a:solidFill>
                            <a:srgbClr val="000000"/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*</a:t>
                      </a:r>
                      <a:endParaRPr lang="en-US" sz="1800" kern="100" dirty="0">
                        <a:effectLst/>
                        <a:latin typeface="PMingLiU" panose="02020500000000000000" pitchFamily="18" charset="-12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7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.315</a:t>
                      </a:r>
                      <a:r>
                        <a:rPr lang="en-US" sz="1800" kern="0" baseline="30000" dirty="0">
                          <a:solidFill>
                            <a:srgbClr val="000000"/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*</a:t>
                      </a:r>
                      <a:endParaRPr lang="en-US" sz="1800" kern="100" dirty="0">
                        <a:effectLst/>
                        <a:latin typeface="PMingLiU" panose="02020500000000000000" pitchFamily="18" charset="-12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7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 </a:t>
                      </a:r>
                      <a:endParaRPr lang="en-US" sz="1800" kern="100" dirty="0">
                        <a:effectLst/>
                        <a:latin typeface="PMingLiU" panose="02020500000000000000" pitchFamily="18" charset="-12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7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kern="0">
                          <a:solidFill>
                            <a:srgbClr val="000000"/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 </a:t>
                      </a:r>
                      <a:endParaRPr lang="en-US" sz="1800" kern="100">
                        <a:effectLst/>
                        <a:latin typeface="PMingLiU" panose="02020500000000000000" pitchFamily="18" charset="-12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7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kern="0">
                          <a:solidFill>
                            <a:srgbClr val="000000"/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 </a:t>
                      </a:r>
                      <a:endParaRPr lang="en-US" sz="1800" kern="100">
                        <a:effectLst/>
                        <a:latin typeface="PMingLiU" panose="02020500000000000000" pitchFamily="18" charset="-12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7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kern="0">
                          <a:solidFill>
                            <a:srgbClr val="000000"/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 </a:t>
                      </a:r>
                      <a:endParaRPr lang="en-US" sz="1800" kern="100">
                        <a:effectLst/>
                        <a:latin typeface="PMingLiU" panose="02020500000000000000" pitchFamily="18" charset="-12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88360133"/>
                  </a:ext>
                </a:extLst>
              </a:tr>
              <a:tr h="463294">
                <a:tc>
                  <a:txBody>
                    <a:bodyPr/>
                    <a:lstStyle/>
                    <a:p>
                      <a:pPr algn="just">
                        <a:lnSpc>
                          <a:spcPts val="17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zh-TW" sz="1800" kern="0" dirty="0" smtClean="0">
                          <a:solidFill>
                            <a:srgbClr val="000000"/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凝聚力</a:t>
                      </a:r>
                      <a:r>
                        <a:rPr lang="en-US" altLang="zh-TW" sz="1800" kern="0" dirty="0" smtClean="0">
                          <a:solidFill>
                            <a:srgbClr val="000000"/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800" kern="0" dirty="0" smtClean="0">
                          <a:solidFill>
                            <a:srgbClr val="000000"/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zh-TW" sz="1800" kern="0" dirty="0">
                          <a:solidFill>
                            <a:srgbClr val="000000"/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前測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)</a:t>
                      </a:r>
                      <a:endParaRPr lang="en-US" sz="1800" kern="100" dirty="0">
                        <a:effectLst/>
                        <a:latin typeface="PMingLiU" panose="02020500000000000000" pitchFamily="18" charset="-12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7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kern="0">
                          <a:solidFill>
                            <a:srgbClr val="000000"/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 </a:t>
                      </a:r>
                      <a:endParaRPr lang="en-US" sz="1800" kern="100">
                        <a:effectLst/>
                        <a:latin typeface="PMingLiU" panose="02020500000000000000" pitchFamily="18" charset="-12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7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 </a:t>
                      </a:r>
                      <a:endParaRPr lang="en-US" sz="1800" kern="100" dirty="0">
                        <a:effectLst/>
                        <a:latin typeface="PMingLiU" panose="02020500000000000000" pitchFamily="18" charset="-12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7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 </a:t>
                      </a:r>
                      <a:endParaRPr lang="en-US" sz="1800" kern="100" dirty="0">
                        <a:effectLst/>
                        <a:latin typeface="PMingLiU" panose="02020500000000000000" pitchFamily="18" charset="-12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7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 </a:t>
                      </a:r>
                      <a:endParaRPr lang="en-US" sz="1800" kern="100" dirty="0">
                        <a:effectLst/>
                        <a:latin typeface="PMingLiU" panose="02020500000000000000" pitchFamily="18" charset="-12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7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.565</a:t>
                      </a:r>
                      <a:r>
                        <a:rPr lang="en-US" sz="1800" kern="0" baseline="30000" dirty="0">
                          <a:solidFill>
                            <a:srgbClr val="000000"/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***</a:t>
                      </a:r>
                      <a:endParaRPr lang="en-US" sz="1800" kern="100" dirty="0">
                        <a:effectLst/>
                        <a:latin typeface="PMingLiU" panose="02020500000000000000" pitchFamily="18" charset="-12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7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kern="0">
                          <a:solidFill>
                            <a:srgbClr val="000000"/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.617</a:t>
                      </a:r>
                      <a:r>
                        <a:rPr lang="en-US" sz="1800" kern="0" baseline="30000">
                          <a:solidFill>
                            <a:srgbClr val="000000"/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***</a:t>
                      </a:r>
                      <a:endParaRPr lang="en-US" sz="1800" kern="100">
                        <a:effectLst/>
                        <a:latin typeface="PMingLiU" panose="02020500000000000000" pitchFamily="18" charset="-12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7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kern="0">
                          <a:solidFill>
                            <a:srgbClr val="000000"/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 </a:t>
                      </a:r>
                      <a:endParaRPr lang="en-US" sz="1800" kern="100">
                        <a:effectLst/>
                        <a:latin typeface="PMingLiU" panose="02020500000000000000" pitchFamily="18" charset="-12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7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kern="0">
                          <a:solidFill>
                            <a:srgbClr val="000000"/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 </a:t>
                      </a:r>
                      <a:endParaRPr lang="en-US" sz="1800" kern="100">
                        <a:effectLst/>
                        <a:latin typeface="PMingLiU" panose="02020500000000000000" pitchFamily="18" charset="-12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03446912"/>
                  </a:ext>
                </a:extLst>
              </a:tr>
              <a:tr h="463294">
                <a:tc>
                  <a:txBody>
                    <a:bodyPr/>
                    <a:lstStyle/>
                    <a:p>
                      <a:pPr algn="just">
                        <a:lnSpc>
                          <a:spcPts val="17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zh-TW" sz="1800" kern="0" dirty="0" smtClean="0">
                          <a:solidFill>
                            <a:srgbClr val="000000"/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整體</a:t>
                      </a:r>
                      <a:r>
                        <a:rPr lang="en-US" altLang="zh-TW" sz="1800" kern="0" dirty="0" smtClean="0">
                          <a:solidFill>
                            <a:srgbClr val="000000"/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800" kern="0" dirty="0" smtClean="0">
                          <a:solidFill>
                            <a:srgbClr val="000000"/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zh-TW" sz="1800" kern="0" dirty="0">
                          <a:solidFill>
                            <a:srgbClr val="000000"/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前測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)</a:t>
                      </a:r>
                      <a:endParaRPr lang="en-US" sz="1800" kern="100" dirty="0">
                        <a:effectLst/>
                        <a:latin typeface="PMingLiU" panose="02020500000000000000" pitchFamily="18" charset="-12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7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kern="0">
                          <a:solidFill>
                            <a:srgbClr val="000000"/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 </a:t>
                      </a:r>
                      <a:endParaRPr lang="en-US" sz="1800" kern="100">
                        <a:effectLst/>
                        <a:latin typeface="PMingLiU" panose="02020500000000000000" pitchFamily="18" charset="-12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7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 </a:t>
                      </a:r>
                      <a:endParaRPr lang="en-US" sz="1800" kern="100" dirty="0">
                        <a:effectLst/>
                        <a:latin typeface="PMingLiU" panose="02020500000000000000" pitchFamily="18" charset="-12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7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 </a:t>
                      </a:r>
                      <a:endParaRPr lang="en-US" sz="1800" kern="100" dirty="0">
                        <a:effectLst/>
                        <a:latin typeface="PMingLiU" panose="02020500000000000000" pitchFamily="18" charset="-12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7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kern="0">
                          <a:solidFill>
                            <a:srgbClr val="000000"/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 </a:t>
                      </a:r>
                      <a:endParaRPr lang="en-US" sz="1800" kern="100">
                        <a:effectLst/>
                        <a:latin typeface="PMingLiU" panose="02020500000000000000" pitchFamily="18" charset="-12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7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 </a:t>
                      </a:r>
                      <a:endParaRPr lang="en-US" sz="1800" kern="100" dirty="0">
                        <a:effectLst/>
                        <a:latin typeface="PMingLiU" panose="02020500000000000000" pitchFamily="18" charset="-12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7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 </a:t>
                      </a:r>
                      <a:endParaRPr lang="en-US" sz="1800" kern="100" dirty="0">
                        <a:effectLst/>
                        <a:latin typeface="PMingLiU" panose="02020500000000000000" pitchFamily="18" charset="-12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7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.505</a:t>
                      </a:r>
                      <a:r>
                        <a:rPr lang="en-US" sz="1800" kern="0" baseline="30000" dirty="0">
                          <a:solidFill>
                            <a:srgbClr val="000000"/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***</a:t>
                      </a:r>
                      <a:endParaRPr lang="en-US" sz="1800" kern="100" dirty="0">
                        <a:effectLst/>
                        <a:latin typeface="PMingLiU" panose="02020500000000000000" pitchFamily="18" charset="-12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7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kern="0">
                          <a:solidFill>
                            <a:srgbClr val="000000"/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.571</a:t>
                      </a:r>
                      <a:r>
                        <a:rPr lang="en-US" sz="1800" kern="0" baseline="30000">
                          <a:solidFill>
                            <a:srgbClr val="000000"/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***</a:t>
                      </a:r>
                      <a:endParaRPr lang="en-US" sz="1800" kern="100">
                        <a:effectLst/>
                        <a:latin typeface="PMingLiU" panose="02020500000000000000" pitchFamily="18" charset="-12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7263717"/>
                  </a:ext>
                </a:extLst>
              </a:tr>
              <a:tr h="463294">
                <a:tc>
                  <a:txBody>
                    <a:bodyPr/>
                    <a:lstStyle/>
                    <a:p>
                      <a:pPr algn="just">
                        <a:lnSpc>
                          <a:spcPts val="17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Adjusted R</a:t>
                      </a:r>
                      <a:r>
                        <a:rPr lang="en-US" sz="1800" kern="0" baseline="30000" dirty="0">
                          <a:solidFill>
                            <a:srgbClr val="000000"/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2</a:t>
                      </a:r>
                      <a:endParaRPr lang="en-US" sz="1800" kern="100" dirty="0">
                        <a:effectLst/>
                        <a:latin typeface="PMingLiU" panose="02020500000000000000" pitchFamily="18" charset="-12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7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.597</a:t>
                      </a:r>
                      <a:r>
                        <a:rPr lang="en-US" sz="1800" kern="0" baseline="30000" dirty="0">
                          <a:solidFill>
                            <a:srgbClr val="000000"/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***</a:t>
                      </a:r>
                      <a:endParaRPr lang="en-US" sz="1800" kern="100" dirty="0">
                        <a:effectLst/>
                        <a:latin typeface="PMingLiU" panose="02020500000000000000" pitchFamily="18" charset="-12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7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 </a:t>
                      </a:r>
                      <a:endParaRPr lang="en-US" sz="1800" kern="100" dirty="0">
                        <a:effectLst/>
                        <a:latin typeface="PMingLiU" panose="02020500000000000000" pitchFamily="18" charset="-12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7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.211</a:t>
                      </a:r>
                      <a:r>
                        <a:rPr lang="en-US" sz="1800" kern="0" baseline="30000" dirty="0">
                          <a:solidFill>
                            <a:srgbClr val="000000"/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**</a:t>
                      </a:r>
                      <a:endParaRPr lang="en-US" sz="1800" kern="100" dirty="0">
                        <a:effectLst/>
                        <a:latin typeface="PMingLiU" panose="02020500000000000000" pitchFamily="18" charset="-12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7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 </a:t>
                      </a:r>
                      <a:endParaRPr lang="en-US" sz="1800" kern="100" dirty="0">
                        <a:effectLst/>
                        <a:latin typeface="PMingLiU" panose="02020500000000000000" pitchFamily="18" charset="-12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7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.496</a:t>
                      </a:r>
                      <a:r>
                        <a:rPr lang="en-US" sz="1800" kern="0" baseline="30000" dirty="0">
                          <a:solidFill>
                            <a:srgbClr val="000000"/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***</a:t>
                      </a:r>
                      <a:endParaRPr lang="en-US" sz="1800" kern="100" dirty="0">
                        <a:effectLst/>
                        <a:latin typeface="PMingLiU" panose="02020500000000000000" pitchFamily="18" charset="-12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7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 </a:t>
                      </a:r>
                      <a:endParaRPr lang="en-US" sz="1800" kern="100" dirty="0">
                        <a:effectLst/>
                        <a:latin typeface="PMingLiU" panose="02020500000000000000" pitchFamily="18" charset="-12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7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.627</a:t>
                      </a:r>
                      <a:r>
                        <a:rPr lang="en-US" sz="1800" kern="0" baseline="30000" dirty="0">
                          <a:solidFill>
                            <a:srgbClr val="000000"/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***</a:t>
                      </a:r>
                      <a:endParaRPr lang="en-US" sz="1800" kern="100" dirty="0">
                        <a:effectLst/>
                        <a:latin typeface="PMingLiU" panose="02020500000000000000" pitchFamily="18" charset="-12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7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 </a:t>
                      </a:r>
                      <a:endParaRPr lang="en-US" sz="1800" kern="100" dirty="0">
                        <a:effectLst/>
                        <a:latin typeface="PMingLiU" panose="02020500000000000000" pitchFamily="18" charset="-12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1492775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0490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049" y="-2135"/>
            <a:ext cx="10244664" cy="745067"/>
          </a:xfrm>
        </p:spPr>
        <p:txBody>
          <a:bodyPr>
            <a:normAutofit/>
          </a:bodyPr>
          <a:lstStyle/>
          <a:p>
            <a:r>
              <a:rPr lang="zh-TW" altLang="en-US" sz="2800" b="1" dirty="0"/>
              <a:t>量性研究</a:t>
            </a:r>
            <a:r>
              <a:rPr lang="zh-TW" altLang="en-US" sz="2800" b="1" dirty="0" smtClean="0"/>
              <a:t>分析：親職協調</a:t>
            </a:r>
            <a:endParaRPr lang="en-US" sz="2800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896112" y="1005840"/>
            <a:ext cx="10229088" cy="4700016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子女</a:t>
            </a:r>
            <a:r>
              <a:rPr lang="en-US" dirty="0"/>
              <a:t>/</a:t>
            </a:r>
            <a:r>
              <a:rPr lang="zh-TW" altLang="en-US" dirty="0"/>
              <a:t>繼子女</a:t>
            </a:r>
            <a:r>
              <a:rPr lang="zh-TW" altLang="en-US" dirty="0" smtClean="0"/>
              <a:t>教養</a:t>
            </a:r>
            <a:r>
              <a:rPr lang="zh-TW" altLang="en-US" dirty="0"/>
              <a:t>爭議</a:t>
            </a:r>
            <a:r>
              <a:rPr lang="zh-TW" altLang="en-US" dirty="0" smtClean="0"/>
              <a:t>不大，但親密感低</a:t>
            </a:r>
            <a:endParaRPr lang="en-US" altLang="zh-TW" dirty="0" smtClean="0"/>
          </a:p>
          <a:p>
            <a:pPr lvl="1"/>
            <a:r>
              <a:rPr lang="zh-TW" altLang="en-US" dirty="0"/>
              <a:t>輔導前</a:t>
            </a:r>
            <a:endParaRPr lang="en-US" altLang="zh-TW" dirty="0" smtClean="0"/>
          </a:p>
          <a:p>
            <a:pPr lvl="2"/>
            <a:r>
              <a:rPr lang="en-US" sz="2000" dirty="0" smtClean="0"/>
              <a:t>32</a:t>
            </a:r>
            <a:r>
              <a:rPr lang="zh-TW" altLang="en-US" sz="2000" dirty="0"/>
              <a:t>位婚後有子女</a:t>
            </a:r>
            <a:r>
              <a:rPr lang="en-US" sz="2000" dirty="0"/>
              <a:t>/</a:t>
            </a:r>
            <a:r>
              <a:rPr lang="zh-TW" altLang="en-US" sz="2000" dirty="0"/>
              <a:t>繼子女的服務使用者中，參與再婚輔導前</a:t>
            </a:r>
            <a:r>
              <a:rPr lang="en-US" sz="2000" dirty="0"/>
              <a:t>68.7% (22</a:t>
            </a:r>
            <a:r>
              <a:rPr lang="zh-TW" altLang="en-US" sz="2000" dirty="0"/>
              <a:t>人</a:t>
            </a:r>
            <a:r>
              <a:rPr lang="en-US" sz="2000" dirty="0"/>
              <a:t>) </a:t>
            </a:r>
            <a:r>
              <a:rPr lang="zh-TW" altLang="en-US" sz="2000" dirty="0"/>
              <a:t>認為他們對子女</a:t>
            </a:r>
            <a:r>
              <a:rPr lang="en-US" sz="2000" dirty="0"/>
              <a:t>/</a:t>
            </a:r>
            <a:r>
              <a:rPr lang="zh-TW" altLang="en-US" sz="2000" dirty="0"/>
              <a:t>繼子女教養爭議</a:t>
            </a:r>
            <a:r>
              <a:rPr lang="zh-TW" altLang="en-US" sz="2000" dirty="0" smtClean="0"/>
              <a:t>不大</a:t>
            </a:r>
            <a:endParaRPr lang="en-US" altLang="zh-TW" sz="2000" dirty="0" smtClean="0"/>
          </a:p>
          <a:p>
            <a:pPr lvl="2"/>
            <a:r>
              <a:rPr lang="zh-TW" altLang="en-US" sz="2000" dirty="0" smtClean="0"/>
              <a:t>只有</a:t>
            </a:r>
            <a:r>
              <a:rPr lang="zh-TW" altLang="en-US" sz="2000" dirty="0"/>
              <a:t>略多於三成</a:t>
            </a:r>
            <a:r>
              <a:rPr lang="en-US" sz="2000" dirty="0"/>
              <a:t> (36.4%, 8</a:t>
            </a:r>
            <a:r>
              <a:rPr lang="zh-TW" altLang="en-US" sz="2000" dirty="0"/>
              <a:t>人</a:t>
            </a:r>
            <a:r>
              <a:rPr lang="en-US" sz="2000" dirty="0" smtClean="0"/>
              <a:t>)</a:t>
            </a:r>
            <a:r>
              <a:rPr lang="zh-TW" altLang="en-US" sz="2000" dirty="0"/>
              <a:t>認為與繼子</a:t>
            </a:r>
            <a:r>
              <a:rPr lang="en-US" sz="2000" dirty="0"/>
              <a:t>/</a:t>
            </a:r>
            <a:r>
              <a:rPr lang="zh-TW" altLang="en-US" sz="2000" dirty="0"/>
              <a:t>女感覺</a:t>
            </a:r>
            <a:r>
              <a:rPr lang="zh-TW" altLang="en-US" sz="2000" dirty="0" smtClean="0"/>
              <a:t>親密</a:t>
            </a:r>
            <a:endParaRPr lang="en-US" altLang="zh-TW" sz="2000" dirty="0" smtClean="0"/>
          </a:p>
          <a:p>
            <a:pPr lvl="2"/>
            <a:endParaRPr lang="en-US" altLang="zh-TW" dirty="0" smtClean="0"/>
          </a:p>
          <a:p>
            <a:pPr lvl="1"/>
            <a:r>
              <a:rPr lang="zh-TW" altLang="en-US" dirty="0" smtClean="0"/>
              <a:t>輔導後</a:t>
            </a:r>
            <a:endParaRPr lang="en-US" altLang="zh-TW" dirty="0" smtClean="0"/>
          </a:p>
          <a:p>
            <a:pPr lvl="2"/>
            <a:r>
              <a:rPr lang="zh-TW" altLang="en-US" sz="2000" dirty="0" smtClean="0"/>
              <a:t>認為</a:t>
            </a:r>
            <a:r>
              <a:rPr lang="zh-TW" altLang="en-US" sz="2000" dirty="0"/>
              <a:t>在子女</a:t>
            </a:r>
            <a:r>
              <a:rPr lang="en-US" sz="2000" dirty="0"/>
              <a:t>/</a:t>
            </a:r>
            <a:r>
              <a:rPr lang="zh-TW" altLang="en-US" sz="2000" dirty="0"/>
              <a:t>繼子女教養爭議不大的服務使用者增加了</a:t>
            </a:r>
            <a:r>
              <a:rPr lang="en-US" sz="2000" dirty="0"/>
              <a:t>11.3%</a:t>
            </a:r>
            <a:r>
              <a:rPr lang="zh-TW" altLang="en-US" sz="2000" dirty="0"/>
              <a:t>至</a:t>
            </a:r>
            <a:r>
              <a:rPr lang="en-US" sz="2000" dirty="0"/>
              <a:t>80.8% (24</a:t>
            </a:r>
            <a:r>
              <a:rPr lang="zh-TW" altLang="en-US" sz="2000" dirty="0"/>
              <a:t>人</a:t>
            </a:r>
            <a:r>
              <a:rPr lang="en-US" sz="2000" dirty="0" smtClean="0"/>
              <a:t>)</a:t>
            </a:r>
            <a:endParaRPr lang="en-US" altLang="zh-TW" sz="2000" dirty="0" smtClean="0"/>
          </a:p>
          <a:p>
            <a:pPr lvl="2"/>
            <a:r>
              <a:rPr lang="zh-TW" altLang="en-US" sz="2000" dirty="0" smtClean="0"/>
              <a:t>認為</a:t>
            </a:r>
            <a:r>
              <a:rPr lang="zh-TW" altLang="en-US" sz="2000" dirty="0"/>
              <a:t>與繼子</a:t>
            </a:r>
            <a:r>
              <a:rPr lang="en-US" sz="2000" dirty="0"/>
              <a:t>/</a:t>
            </a:r>
            <a:r>
              <a:rPr lang="zh-TW" altLang="en-US" sz="2000" dirty="0"/>
              <a:t>女感覺親密</a:t>
            </a:r>
            <a:r>
              <a:rPr lang="zh-TW" altLang="en-US" sz="2000" dirty="0" smtClean="0"/>
              <a:t>的略為</a:t>
            </a:r>
            <a:r>
              <a:rPr lang="zh-TW" altLang="en-US" sz="2000" dirty="0"/>
              <a:t>增加至</a:t>
            </a:r>
            <a:r>
              <a:rPr lang="en-US" sz="2000" dirty="0"/>
              <a:t> (39.1%, 9</a:t>
            </a:r>
            <a:r>
              <a:rPr lang="zh-TW" altLang="en-US" sz="2000" dirty="0"/>
              <a:t>人</a:t>
            </a:r>
            <a:r>
              <a:rPr lang="en-US" sz="2000" dirty="0" smtClean="0"/>
              <a:t>)</a:t>
            </a:r>
            <a:endParaRPr lang="en-US" altLang="zh-TW" sz="2000" dirty="0" smtClean="0"/>
          </a:p>
          <a:p>
            <a:pPr lvl="2"/>
            <a:r>
              <a:rPr lang="zh-TW" altLang="en-US" sz="2000" dirty="0" smtClean="0"/>
              <a:t>與</a:t>
            </a:r>
            <a:r>
              <a:rPr lang="zh-TW" altLang="en-US" sz="2000" dirty="0"/>
              <a:t>輔導前相比， 女性認為同繼子</a:t>
            </a:r>
            <a:r>
              <a:rPr lang="en-US" sz="2000" dirty="0"/>
              <a:t>/</a:t>
            </a:r>
            <a:r>
              <a:rPr lang="zh-TW" altLang="en-US" sz="2000" dirty="0"/>
              <a:t>女感覺親密增加了</a:t>
            </a:r>
            <a:r>
              <a:rPr lang="en-US" sz="2000" dirty="0"/>
              <a:t>14.4%</a:t>
            </a:r>
            <a:r>
              <a:rPr lang="zh-TW" altLang="en-US" sz="2000" dirty="0"/>
              <a:t>，由</a:t>
            </a:r>
            <a:r>
              <a:rPr lang="en-US" sz="2000" dirty="0"/>
              <a:t>27.3% (3</a:t>
            </a:r>
            <a:r>
              <a:rPr lang="zh-TW" altLang="en-US" sz="2000" dirty="0"/>
              <a:t>人</a:t>
            </a:r>
            <a:r>
              <a:rPr lang="en-US" sz="2000" dirty="0"/>
              <a:t>) </a:t>
            </a:r>
            <a:r>
              <a:rPr lang="zh-TW" altLang="en-US" sz="2000" dirty="0"/>
              <a:t>上升至</a:t>
            </a:r>
            <a:r>
              <a:rPr lang="en-US" sz="2000" dirty="0"/>
              <a:t>41.7% (5</a:t>
            </a:r>
            <a:r>
              <a:rPr lang="zh-TW" altLang="en-US" sz="2000" dirty="0"/>
              <a:t>人</a:t>
            </a:r>
            <a:r>
              <a:rPr lang="en-US" sz="2000" dirty="0"/>
              <a:t>)</a:t>
            </a:r>
            <a:r>
              <a:rPr lang="zh-TW" altLang="en-US" sz="2000" dirty="0"/>
              <a:t>，但仍有半數女性 </a:t>
            </a:r>
            <a:r>
              <a:rPr lang="en-US" sz="2000" dirty="0"/>
              <a:t>(50%, 6</a:t>
            </a:r>
            <a:r>
              <a:rPr lang="zh-TW" altLang="en-US" sz="2000" dirty="0"/>
              <a:t>人</a:t>
            </a:r>
            <a:r>
              <a:rPr lang="en-US" sz="2000" dirty="0"/>
              <a:t>)</a:t>
            </a:r>
            <a:r>
              <a:rPr lang="zh-TW" altLang="en-US" sz="2000" dirty="0"/>
              <a:t>認為同繼子</a:t>
            </a:r>
            <a:r>
              <a:rPr lang="en-US" sz="2000" dirty="0"/>
              <a:t>/</a:t>
            </a:r>
            <a:r>
              <a:rPr lang="zh-TW" altLang="en-US" sz="2000" dirty="0"/>
              <a:t>女感覺不親密，比率比男性 </a:t>
            </a:r>
            <a:r>
              <a:rPr lang="en-US" sz="2000" dirty="0"/>
              <a:t>(9.1%, 1 </a:t>
            </a:r>
            <a:r>
              <a:rPr lang="zh-TW" altLang="en-US" sz="2000" dirty="0"/>
              <a:t>人</a:t>
            </a:r>
            <a:r>
              <a:rPr lang="en-US" sz="2000" dirty="0"/>
              <a:t>)</a:t>
            </a:r>
            <a:r>
              <a:rPr lang="zh-TW" altLang="en-US" sz="2000" dirty="0"/>
              <a:t>高 </a:t>
            </a:r>
            <a:r>
              <a:rPr lang="en-US" sz="2000" dirty="0"/>
              <a:t>(</a:t>
            </a:r>
            <a:r>
              <a:rPr lang="en-US" altLang="zh-TW" sz="2000" dirty="0"/>
              <a:t>χ</a:t>
            </a:r>
            <a:r>
              <a:rPr lang="en-US" sz="2000" baseline="30000" dirty="0"/>
              <a:t>2</a:t>
            </a:r>
            <a:r>
              <a:rPr lang="en-US" sz="2000" dirty="0"/>
              <a:t>=7.224, p&lt;.05)</a:t>
            </a:r>
          </a:p>
        </p:txBody>
      </p:sp>
    </p:spTree>
    <p:extLst>
      <p:ext uri="{BB962C8B-B14F-4D97-AF65-F5344CB8AC3E}">
        <p14:creationId xmlns:p14="http://schemas.microsoft.com/office/powerpoint/2010/main" val="3059244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049" y="-2135"/>
            <a:ext cx="10244664" cy="745067"/>
          </a:xfrm>
        </p:spPr>
        <p:txBody>
          <a:bodyPr>
            <a:normAutofit/>
          </a:bodyPr>
          <a:lstStyle/>
          <a:p>
            <a:r>
              <a:rPr lang="zh-TW" altLang="en-US" sz="2800" b="1" dirty="0"/>
              <a:t>量性研究</a:t>
            </a:r>
            <a:r>
              <a:rPr lang="zh-TW" altLang="en-US" sz="2800" b="1" dirty="0" smtClean="0"/>
              <a:t>分析：親職協調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745071" y="6090355"/>
            <a:ext cx="144302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200"/>
              </a:lnSpc>
              <a:spcAft>
                <a:spcPts val="0"/>
              </a:spcAft>
            </a:pPr>
            <a:r>
              <a:rPr lang="en-US" sz="1050" kern="100" baseline="30000" dirty="0">
                <a:solidFill>
                  <a:schemeClr val="tx1">
                    <a:lumMod val="75000"/>
                  </a:schemeClr>
                </a:solidFill>
                <a:latin typeface="PMingLiU" panose="02020500000000000000" pitchFamily="18" charset="-120"/>
                <a:ea typeface="PMingLiU" panose="02020500000000000000" pitchFamily="18" charset="-120"/>
                <a:cs typeface="Calibri" panose="020F0502020204030204" pitchFamily="34" charset="0"/>
              </a:rPr>
              <a:t>*</a:t>
            </a:r>
            <a:r>
              <a:rPr lang="en-US" sz="1050" kern="100" dirty="0">
                <a:solidFill>
                  <a:schemeClr val="tx1">
                    <a:lumMod val="75000"/>
                  </a:schemeClr>
                </a:solidFill>
                <a:latin typeface="PMingLiU" panose="02020500000000000000" pitchFamily="18" charset="-120"/>
                <a:ea typeface="PMingLiU" panose="02020500000000000000" pitchFamily="18" charset="-120"/>
                <a:cs typeface="Calibri" panose="020F0502020204030204" pitchFamily="34" charset="0"/>
              </a:rPr>
              <a:t>p&lt;.05 </a:t>
            </a:r>
            <a:r>
              <a:rPr lang="en-US" sz="1050" kern="100" baseline="30000" dirty="0">
                <a:solidFill>
                  <a:schemeClr val="tx1">
                    <a:lumMod val="75000"/>
                  </a:schemeClr>
                </a:solidFill>
                <a:latin typeface="PMingLiU" panose="02020500000000000000" pitchFamily="18" charset="-120"/>
                <a:ea typeface="PMingLiU" panose="02020500000000000000" pitchFamily="18" charset="-120"/>
                <a:cs typeface="Calibri" panose="020F0502020204030204" pitchFamily="34" charset="0"/>
              </a:rPr>
              <a:t>**</a:t>
            </a:r>
            <a:r>
              <a:rPr lang="en-US" sz="1050" kern="100" dirty="0">
                <a:solidFill>
                  <a:schemeClr val="tx1">
                    <a:lumMod val="75000"/>
                  </a:schemeClr>
                </a:solidFill>
                <a:latin typeface="PMingLiU" panose="02020500000000000000" pitchFamily="18" charset="-120"/>
                <a:ea typeface="PMingLiU" panose="02020500000000000000" pitchFamily="18" charset="-120"/>
                <a:cs typeface="Calibri" panose="020F0502020204030204" pitchFamily="34" charset="0"/>
              </a:rPr>
              <a:t>p&lt;.01 </a:t>
            </a:r>
            <a:r>
              <a:rPr lang="en-US" sz="1050" kern="100" baseline="30000" dirty="0">
                <a:solidFill>
                  <a:schemeClr val="tx1">
                    <a:lumMod val="75000"/>
                  </a:schemeClr>
                </a:solidFill>
                <a:latin typeface="PMingLiU" panose="02020500000000000000" pitchFamily="18" charset="-120"/>
                <a:ea typeface="PMingLiU" panose="02020500000000000000" pitchFamily="18" charset="-120"/>
                <a:cs typeface="Calibri" panose="020F0502020204030204" pitchFamily="34" charset="0"/>
              </a:rPr>
              <a:t>***</a:t>
            </a:r>
            <a:r>
              <a:rPr lang="en-US" sz="1050" kern="100" dirty="0">
                <a:solidFill>
                  <a:schemeClr val="tx1">
                    <a:lumMod val="75000"/>
                  </a:schemeClr>
                </a:solidFill>
                <a:latin typeface="PMingLiU" panose="02020500000000000000" pitchFamily="18" charset="-120"/>
                <a:ea typeface="PMingLiU" panose="02020500000000000000" pitchFamily="18" charset="-120"/>
                <a:cs typeface="Calibri" panose="020F0502020204030204" pitchFamily="34" charset="0"/>
              </a:rPr>
              <a:t>p&lt;.001</a:t>
            </a:r>
            <a:endParaRPr lang="en-US" sz="1050" kern="100" dirty="0">
              <a:solidFill>
                <a:schemeClr val="tx1">
                  <a:lumMod val="75000"/>
                </a:schemeClr>
              </a:solidFill>
              <a:effectLst/>
              <a:latin typeface="Calibri" panose="020F050202020403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7139876"/>
              </p:ext>
            </p:extLst>
          </p:nvPr>
        </p:nvGraphicFramePr>
        <p:xfrm>
          <a:off x="759183" y="826569"/>
          <a:ext cx="10058396" cy="55936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8440">
                  <a:extLst>
                    <a:ext uri="{9D8B030D-6E8A-4147-A177-3AD203B41FA5}">
                      <a16:colId xmlns:a16="http://schemas.microsoft.com/office/drawing/2014/main" val="816144231"/>
                    </a:ext>
                  </a:extLst>
                </a:gridCol>
                <a:gridCol w="1328326">
                  <a:extLst>
                    <a:ext uri="{9D8B030D-6E8A-4147-A177-3AD203B41FA5}">
                      <a16:colId xmlns:a16="http://schemas.microsoft.com/office/drawing/2014/main" val="2127368235"/>
                    </a:ext>
                  </a:extLst>
                </a:gridCol>
                <a:gridCol w="1328326">
                  <a:extLst>
                    <a:ext uri="{9D8B030D-6E8A-4147-A177-3AD203B41FA5}">
                      <a16:colId xmlns:a16="http://schemas.microsoft.com/office/drawing/2014/main" val="3024464900"/>
                    </a:ext>
                  </a:extLst>
                </a:gridCol>
                <a:gridCol w="1328326">
                  <a:extLst>
                    <a:ext uri="{9D8B030D-6E8A-4147-A177-3AD203B41FA5}">
                      <a16:colId xmlns:a16="http://schemas.microsoft.com/office/drawing/2014/main" val="2881349656"/>
                    </a:ext>
                  </a:extLst>
                </a:gridCol>
                <a:gridCol w="1328326">
                  <a:extLst>
                    <a:ext uri="{9D8B030D-6E8A-4147-A177-3AD203B41FA5}">
                      <a16:colId xmlns:a16="http://schemas.microsoft.com/office/drawing/2014/main" val="3102991923"/>
                    </a:ext>
                  </a:extLst>
                </a:gridCol>
                <a:gridCol w="1328326">
                  <a:extLst>
                    <a:ext uri="{9D8B030D-6E8A-4147-A177-3AD203B41FA5}">
                      <a16:colId xmlns:a16="http://schemas.microsoft.com/office/drawing/2014/main" val="1017925561"/>
                    </a:ext>
                  </a:extLst>
                </a:gridCol>
                <a:gridCol w="1328326">
                  <a:extLst>
                    <a:ext uri="{9D8B030D-6E8A-4147-A177-3AD203B41FA5}">
                      <a16:colId xmlns:a16="http://schemas.microsoft.com/office/drawing/2014/main" val="3619253141"/>
                    </a:ext>
                  </a:extLst>
                </a:gridCol>
              </a:tblGrid>
              <a:tr h="4018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700" kern="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 </a:t>
                      </a:r>
                      <a:endParaRPr lang="en-US" sz="1700" kern="1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700" kern="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前測</a:t>
                      </a:r>
                      <a:endParaRPr lang="en-US" sz="1700" kern="1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700" kern="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後測</a:t>
                      </a:r>
                      <a:endParaRPr lang="en-US" sz="1700" kern="1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4572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700" kern="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 </a:t>
                      </a:r>
                      <a:endParaRPr lang="en-US" sz="1700" kern="1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zh-TW" sz="1700" kern="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男</a:t>
                      </a:r>
                      <a:r>
                        <a:rPr lang="en-US" sz="1700" kern="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(%)</a:t>
                      </a:r>
                      <a:endParaRPr lang="en-US" sz="1700" kern="1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zh-TW" sz="1700" ker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女</a:t>
                      </a:r>
                      <a:r>
                        <a:rPr lang="en-US" sz="1700" ker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(%)</a:t>
                      </a:r>
                      <a:endParaRPr lang="en-US" sz="1700" kern="10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zh-TW" sz="1700" kern="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總計</a:t>
                      </a:r>
                      <a:endParaRPr lang="en-US" sz="1700" kern="1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zh-TW" sz="1700" kern="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男</a:t>
                      </a:r>
                      <a:r>
                        <a:rPr lang="en-US" sz="1700" kern="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(%)</a:t>
                      </a:r>
                      <a:endParaRPr lang="en-US" sz="1700" kern="1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zh-TW" sz="1700" kern="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女</a:t>
                      </a:r>
                      <a:r>
                        <a:rPr lang="en-US" sz="1700" kern="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(%)</a:t>
                      </a:r>
                      <a:endParaRPr lang="en-US" sz="1700" kern="1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zh-TW" sz="1700" ker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總計</a:t>
                      </a:r>
                      <a:endParaRPr lang="en-US" sz="1700" kern="10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278788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700" kern="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子女教養</a:t>
                      </a:r>
                      <a:endParaRPr lang="en-US" sz="1700" kern="1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700" kern="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 </a:t>
                      </a:r>
                      <a:endParaRPr lang="en-US" sz="1700" kern="1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700" ker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 </a:t>
                      </a:r>
                      <a:endParaRPr lang="en-US" sz="1700" kern="10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700" ker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 </a:t>
                      </a:r>
                      <a:endParaRPr lang="en-US" sz="1700" kern="10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700" ker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 </a:t>
                      </a:r>
                      <a:endParaRPr lang="en-US" sz="1700" kern="10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700" ker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 </a:t>
                      </a:r>
                      <a:endParaRPr lang="en-US" sz="1700" kern="10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700" ker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 </a:t>
                      </a:r>
                      <a:endParaRPr lang="en-US" sz="1700" kern="10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543363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04140">
                        <a:spcAft>
                          <a:spcPts val="0"/>
                        </a:spcAft>
                      </a:pPr>
                      <a:r>
                        <a:rPr lang="zh-TW" sz="1700" kern="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沒有爭議</a:t>
                      </a:r>
                      <a:endParaRPr lang="en-US" sz="1700" kern="1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HK" sz="1700" kern="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4 (25.0)</a:t>
                      </a:r>
                      <a:endParaRPr lang="en-US" sz="1700" kern="1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700" kern="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5 (31.3)</a:t>
                      </a:r>
                      <a:endParaRPr lang="en-US" sz="1700" kern="1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700" ker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9 (28.1)</a:t>
                      </a:r>
                      <a:endParaRPr lang="en-US" sz="1700" kern="10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700" ker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3 (21.4)</a:t>
                      </a:r>
                      <a:endParaRPr lang="en-US" sz="1700" kern="10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700" ker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7 (43.8)</a:t>
                      </a:r>
                      <a:endParaRPr lang="en-US" sz="1700" kern="10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700" ker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10 (33.3)</a:t>
                      </a:r>
                      <a:endParaRPr lang="en-US" sz="1700" kern="10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332145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04140">
                        <a:spcAft>
                          <a:spcPts val="0"/>
                        </a:spcAft>
                      </a:pPr>
                      <a:r>
                        <a:rPr lang="zh-TW" sz="1700" kern="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少許爭議</a:t>
                      </a:r>
                      <a:endParaRPr lang="en-US" sz="1700" kern="1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700" ker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8 (50.0)</a:t>
                      </a:r>
                      <a:endParaRPr lang="en-US" sz="1700" kern="10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700" kern="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5 (31.3)</a:t>
                      </a:r>
                      <a:endParaRPr lang="en-US" sz="1700" kern="1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700" ker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13 (40.6)</a:t>
                      </a:r>
                      <a:endParaRPr lang="en-US" sz="1700" kern="10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700" ker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8 (57.1)</a:t>
                      </a:r>
                      <a:endParaRPr lang="en-US" sz="1700" kern="10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700" ker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6 (37.5)</a:t>
                      </a:r>
                      <a:endParaRPr lang="en-US" sz="1700" kern="10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700" ker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14 (46.7)</a:t>
                      </a:r>
                      <a:endParaRPr lang="en-US" sz="1700" kern="10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978362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04140">
                        <a:spcAft>
                          <a:spcPts val="0"/>
                        </a:spcAft>
                      </a:pPr>
                      <a:r>
                        <a:rPr lang="zh-TW" sz="1700" kern="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有一定爭議</a:t>
                      </a:r>
                      <a:endParaRPr lang="en-US" sz="1700" kern="1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700" ker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3 (18.8)</a:t>
                      </a:r>
                      <a:endParaRPr lang="en-US" sz="1700" kern="10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700" ker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5 (31.3)</a:t>
                      </a:r>
                      <a:endParaRPr lang="en-US" sz="1700" kern="10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700" kern="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8 (25.0)</a:t>
                      </a:r>
                      <a:endParaRPr lang="en-US" sz="1700" kern="1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700" ker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3 (21.4)</a:t>
                      </a:r>
                      <a:endParaRPr lang="en-US" sz="1700" kern="10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700" ker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2 (12.5)</a:t>
                      </a:r>
                      <a:endParaRPr lang="en-US" sz="1700" kern="10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700" ker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5 (16.7)</a:t>
                      </a:r>
                      <a:endParaRPr lang="en-US" sz="1700" kern="10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114813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04140">
                        <a:spcAft>
                          <a:spcPts val="0"/>
                        </a:spcAft>
                      </a:pPr>
                      <a:r>
                        <a:rPr lang="zh-TW" sz="1700" kern="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極大爭議</a:t>
                      </a:r>
                      <a:endParaRPr lang="en-US" sz="1700" kern="1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700" ker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1 (6.3)</a:t>
                      </a:r>
                      <a:endParaRPr lang="en-US" sz="1700" kern="10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700" ker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1 (6.3)</a:t>
                      </a:r>
                      <a:endParaRPr lang="en-US" sz="1700" kern="10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700" kern="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2 (6.3)</a:t>
                      </a:r>
                      <a:endParaRPr lang="en-US" sz="1700" kern="1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700" ker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0 </a:t>
                      </a:r>
                      <a:endParaRPr lang="en-US" sz="1700" kern="10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700" ker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1 (6.3)</a:t>
                      </a:r>
                      <a:endParaRPr lang="en-US" sz="1700" kern="10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700" ker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1 (3.3)</a:t>
                      </a:r>
                      <a:endParaRPr lang="en-US" sz="1700" kern="10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969784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04140">
                        <a:spcAft>
                          <a:spcPts val="0"/>
                        </a:spcAft>
                      </a:pPr>
                      <a:r>
                        <a:rPr lang="zh-TW" sz="1700" kern="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總計</a:t>
                      </a:r>
                      <a:endParaRPr lang="en-US" sz="1700" kern="1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700" ker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16 (50.0)</a:t>
                      </a:r>
                      <a:endParaRPr lang="en-US" sz="1700" kern="10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700" ker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16 (50.0)</a:t>
                      </a:r>
                      <a:endParaRPr lang="en-US" sz="1700" kern="10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700" ker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32(100)</a:t>
                      </a:r>
                      <a:endParaRPr lang="en-US" sz="1700" kern="10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700" kern="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14 (46.7)</a:t>
                      </a:r>
                      <a:endParaRPr lang="en-US" sz="1700" kern="1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700" ker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16 (53.5)</a:t>
                      </a:r>
                      <a:endParaRPr lang="en-US" sz="1700" kern="10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700" ker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30 (100)</a:t>
                      </a:r>
                      <a:endParaRPr lang="en-US" sz="1700" kern="10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195931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04140">
                        <a:spcAft>
                          <a:spcPts val="0"/>
                        </a:spcAft>
                      </a:pPr>
                      <a:r>
                        <a:rPr lang="en-US" sz="1700" kern="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χ</a:t>
                      </a:r>
                      <a:r>
                        <a:rPr lang="en-US" sz="1700" kern="0" baseline="3000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2</a:t>
                      </a:r>
                      <a:endParaRPr lang="en-US" sz="1700" kern="1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700" kern="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1.303</a:t>
                      </a:r>
                      <a:endParaRPr lang="en-US" sz="1700" kern="1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700" ker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 </a:t>
                      </a:r>
                      <a:endParaRPr lang="en-US" sz="1700" kern="10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700" ker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 </a:t>
                      </a:r>
                      <a:endParaRPr lang="en-US" sz="1700" kern="10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700" ker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2.966</a:t>
                      </a:r>
                      <a:endParaRPr lang="en-US" sz="1700" kern="10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700" kern="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 </a:t>
                      </a:r>
                      <a:endParaRPr lang="en-US" sz="1700" kern="1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700" ker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 </a:t>
                      </a:r>
                      <a:endParaRPr lang="en-US" sz="1700" kern="10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561039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zh-TW" sz="1700" ker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與繼子女有多親密</a:t>
                      </a:r>
                      <a:endParaRPr lang="en-US" sz="1700" kern="10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700" kern="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 </a:t>
                      </a:r>
                      <a:endParaRPr lang="en-US" sz="1700" kern="1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700" ker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 </a:t>
                      </a:r>
                      <a:endParaRPr lang="en-US" sz="1700" kern="10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700" ker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 </a:t>
                      </a:r>
                      <a:endParaRPr lang="en-US" sz="1700" kern="10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700" ker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 </a:t>
                      </a:r>
                      <a:endParaRPr lang="en-US" sz="1700" kern="10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700" kern="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 </a:t>
                      </a:r>
                      <a:endParaRPr lang="en-US" sz="1700" kern="1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700" ker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 </a:t>
                      </a:r>
                      <a:endParaRPr lang="en-US" sz="1700" kern="10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471174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04140">
                        <a:spcAft>
                          <a:spcPts val="0"/>
                        </a:spcAft>
                      </a:pPr>
                      <a:r>
                        <a:rPr lang="zh-TW" sz="1700" ker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不親密</a:t>
                      </a:r>
                      <a:endParaRPr lang="en-US" sz="1700" kern="10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700" kern="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0</a:t>
                      </a:r>
                      <a:endParaRPr lang="en-US" sz="1700" kern="1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700" ker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6 (54.6)</a:t>
                      </a:r>
                      <a:endParaRPr lang="en-US" sz="1700" kern="10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HK" sz="1700" ker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6 (27.2)</a:t>
                      </a:r>
                      <a:endParaRPr lang="en-US" sz="1700" kern="10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HK" sz="1700" ker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1 (9.1)</a:t>
                      </a:r>
                      <a:endParaRPr lang="en-US" sz="1700" kern="10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HK" sz="1700" kern="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6 (50.0)</a:t>
                      </a:r>
                      <a:endParaRPr lang="en-US" sz="1700" kern="1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HK" sz="1700" ker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7 (30.4)</a:t>
                      </a:r>
                      <a:endParaRPr lang="en-US" sz="1700" kern="10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656809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04140">
                        <a:spcAft>
                          <a:spcPts val="0"/>
                        </a:spcAft>
                      </a:pPr>
                      <a:r>
                        <a:rPr lang="zh-TW" sz="1700" ker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一半半</a:t>
                      </a:r>
                      <a:endParaRPr lang="en-US" sz="1700" kern="10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700" kern="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6 (54.5)</a:t>
                      </a:r>
                      <a:endParaRPr lang="en-US" sz="1700" kern="1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700" ker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2 (18.2)</a:t>
                      </a:r>
                      <a:endParaRPr lang="en-US" sz="1700" kern="10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700" ker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8 (36.4)</a:t>
                      </a:r>
                      <a:endParaRPr lang="en-US" sz="1700" kern="10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700" ker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6 (54.5)</a:t>
                      </a:r>
                      <a:endParaRPr lang="en-US" sz="1700" kern="10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700" kern="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1 (8.3)</a:t>
                      </a:r>
                      <a:endParaRPr lang="en-US" sz="1700" kern="1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700" kern="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7 (30.4)</a:t>
                      </a:r>
                      <a:endParaRPr lang="en-US" sz="1700" kern="1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80758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04140">
                        <a:spcAft>
                          <a:spcPts val="0"/>
                        </a:spcAft>
                      </a:pPr>
                      <a:r>
                        <a:rPr lang="zh-TW" sz="1700" ker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親密</a:t>
                      </a:r>
                      <a:endParaRPr lang="en-US" sz="1700" kern="10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700" kern="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5 (45.5)</a:t>
                      </a:r>
                      <a:endParaRPr lang="en-US" sz="1700" kern="1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700" ker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3(27.3)</a:t>
                      </a:r>
                      <a:endParaRPr lang="en-US" sz="1700" kern="10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700" ker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8 (36.4)</a:t>
                      </a:r>
                      <a:endParaRPr lang="en-US" sz="1700" kern="10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700" ker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4 (36.4)</a:t>
                      </a:r>
                      <a:endParaRPr lang="en-US" sz="1700" kern="10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700" ker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5 (41.7)</a:t>
                      </a:r>
                      <a:endParaRPr lang="en-US" sz="1700" kern="10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700" kern="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9 (39.1)</a:t>
                      </a:r>
                      <a:endParaRPr lang="en-US" sz="1700" kern="1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288073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04140">
                        <a:spcAft>
                          <a:spcPts val="0"/>
                        </a:spcAft>
                      </a:pPr>
                      <a:r>
                        <a:rPr lang="zh-TW" sz="1700" ker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總計</a:t>
                      </a:r>
                      <a:endParaRPr lang="en-US" sz="1700" kern="10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700" kern="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11 (50.0)</a:t>
                      </a:r>
                      <a:endParaRPr lang="en-US" sz="1700" kern="1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700" kern="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11 (50.0)</a:t>
                      </a:r>
                      <a:endParaRPr lang="en-US" sz="1700" kern="1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700" kern="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22 (100)</a:t>
                      </a:r>
                      <a:endParaRPr lang="en-US" sz="1700" kern="1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700" kern="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11 (47.8)</a:t>
                      </a:r>
                      <a:endParaRPr lang="en-US" sz="1700" kern="1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700" kern="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12 (52.2)</a:t>
                      </a:r>
                      <a:endParaRPr lang="en-US" sz="1700" kern="1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700" kern="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23 (100) </a:t>
                      </a:r>
                      <a:endParaRPr lang="en-US" sz="1700" kern="1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749474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04140">
                        <a:spcAft>
                          <a:spcPts val="0"/>
                        </a:spcAft>
                      </a:pPr>
                      <a:r>
                        <a:rPr lang="en-US" sz="1700" kern="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χ</a:t>
                      </a:r>
                      <a:r>
                        <a:rPr lang="en-US" sz="1700" kern="0" baseline="3000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2</a:t>
                      </a:r>
                      <a:endParaRPr lang="en-US" sz="1700" kern="1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HK" sz="1700" kern="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8.500</a:t>
                      </a:r>
                      <a:r>
                        <a:rPr lang="en-HK" sz="1700" kern="0" baseline="3000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*</a:t>
                      </a:r>
                      <a:endParaRPr lang="en-US" sz="1700" kern="1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700" kern="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 </a:t>
                      </a:r>
                      <a:endParaRPr lang="en-US" sz="1700" kern="1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700" kern="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 </a:t>
                      </a:r>
                      <a:endParaRPr lang="en-US" sz="1700" kern="1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700" kern="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7.224</a:t>
                      </a:r>
                      <a:r>
                        <a:rPr lang="en-US" sz="1700" kern="0" baseline="3000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*</a:t>
                      </a:r>
                      <a:endParaRPr lang="en-US" sz="1700" kern="1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700" kern="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 </a:t>
                      </a:r>
                      <a:endParaRPr lang="en-US" sz="1700" kern="1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700" kern="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 </a:t>
                      </a:r>
                      <a:endParaRPr lang="en-US" sz="1700" kern="1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38929162"/>
                  </a:ext>
                </a:extLst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071" y="6423861"/>
            <a:ext cx="1383912" cy="28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415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5295" y="235609"/>
            <a:ext cx="9685417" cy="678791"/>
          </a:xfrm>
        </p:spPr>
        <p:txBody>
          <a:bodyPr>
            <a:normAutofit/>
          </a:bodyPr>
          <a:lstStyle/>
          <a:p>
            <a:r>
              <a:rPr lang="zh-TW" altLang="en-US" sz="2800" b="1" dirty="0"/>
              <a:t>量性研究</a:t>
            </a:r>
            <a:r>
              <a:rPr lang="zh-TW" altLang="en-US" sz="2800" b="1" dirty="0" smtClean="0"/>
              <a:t>分析：對再婚服務的評價</a:t>
            </a:r>
            <a:endParaRPr lang="en-US" sz="28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066800" y="1188720"/>
            <a:ext cx="10058400" cy="4983481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r>
              <a:rPr lang="zh-TW" altLang="en-US" dirty="0" smtClean="0"/>
              <a:t>幾乎</a:t>
            </a:r>
            <a:r>
              <a:rPr lang="zh-TW" altLang="en-US" dirty="0"/>
              <a:t>所有服務使用者</a:t>
            </a:r>
            <a:r>
              <a:rPr lang="en-US" dirty="0"/>
              <a:t>(98.0%)</a:t>
            </a:r>
            <a:r>
              <a:rPr lang="zh-TW" altLang="en-US" dirty="0"/>
              <a:t>均同意</a:t>
            </a:r>
            <a:r>
              <a:rPr lang="en-US" dirty="0"/>
              <a:t>/</a:t>
            </a:r>
            <a:r>
              <a:rPr lang="zh-TW" altLang="en-US" dirty="0"/>
              <a:t>非常同意服務使他們了解到再婚家庭可能面對的困難及挑戰，而且，絕大部份</a:t>
            </a:r>
            <a:r>
              <a:rPr lang="en-US" dirty="0"/>
              <a:t>(91.8%)</a:t>
            </a:r>
            <a:r>
              <a:rPr lang="zh-TW" altLang="en-US" dirty="0"/>
              <a:t>認為他們知道如何面對或處理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>
              <a:lnSpc>
                <a:spcPct val="110000"/>
              </a:lnSpc>
            </a:pPr>
            <a:r>
              <a:rPr lang="zh-TW" altLang="en-US" dirty="0" smtClean="0"/>
              <a:t>絕大多數</a:t>
            </a:r>
            <a:r>
              <a:rPr lang="zh-TW" altLang="en-US" dirty="0"/>
              <a:t>認為服務使他們對自己</a:t>
            </a:r>
            <a:r>
              <a:rPr lang="en-US" dirty="0"/>
              <a:t>(95.9%)</a:t>
            </a:r>
            <a:r>
              <a:rPr lang="zh-TW" altLang="en-US" dirty="0"/>
              <a:t>，對伴侶的了解</a:t>
            </a:r>
            <a:r>
              <a:rPr lang="en-US" dirty="0"/>
              <a:t>(100%)</a:t>
            </a:r>
            <a:r>
              <a:rPr lang="zh-TW" altLang="en-US" dirty="0"/>
              <a:t>增加，而他們也對伴侶有更適切的期望</a:t>
            </a:r>
            <a:r>
              <a:rPr lang="en-US" dirty="0"/>
              <a:t>(91.8%)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>
              <a:lnSpc>
                <a:spcPct val="110000"/>
              </a:lnSpc>
            </a:pPr>
            <a:r>
              <a:rPr lang="zh-TW" altLang="en-US" dirty="0" smtClean="0"/>
              <a:t>服務</a:t>
            </a:r>
            <a:r>
              <a:rPr lang="zh-TW" altLang="en-US" dirty="0"/>
              <a:t>使用者也認為對婚後家庭關係有更適切期望</a:t>
            </a:r>
            <a:r>
              <a:rPr lang="en-US" dirty="0"/>
              <a:t>(87.7%)</a:t>
            </a:r>
            <a:r>
              <a:rPr lang="zh-TW" altLang="en-US" dirty="0"/>
              <a:t>，對夫妻相處有更多了解</a:t>
            </a:r>
            <a:r>
              <a:rPr lang="en-US" dirty="0"/>
              <a:t>(93.9%),</a:t>
            </a:r>
            <a:r>
              <a:rPr lang="zh-TW" altLang="en-US" dirty="0"/>
              <a:t>與及自己</a:t>
            </a:r>
            <a:r>
              <a:rPr lang="en-US" dirty="0"/>
              <a:t>/</a:t>
            </a:r>
            <a:r>
              <a:rPr lang="zh-TW" altLang="en-US" dirty="0"/>
              <a:t>伴侶對以前婚姻的牽掛更懂處理</a:t>
            </a:r>
            <a:r>
              <a:rPr lang="en-US" dirty="0"/>
              <a:t>(87.7%)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>
              <a:lnSpc>
                <a:spcPct val="110000"/>
              </a:lnSpc>
            </a:pPr>
            <a:r>
              <a:rPr lang="zh-TW" altLang="en-US" dirty="0" smtClean="0"/>
              <a:t>但</a:t>
            </a:r>
            <a:r>
              <a:rPr lang="zh-TW" altLang="en-US" dirty="0"/>
              <a:t>在財務安排，和繼子女相處以及協調伴侶各子女關係三方面則較前述幾項稍遜，分別有</a:t>
            </a:r>
            <a:r>
              <a:rPr lang="en-US" dirty="0"/>
              <a:t>67.3%</a:t>
            </a:r>
            <a:r>
              <a:rPr lang="zh-TW" altLang="en-US" dirty="0"/>
              <a:t>認為「我和新配偶在財務安排更有共識」，</a:t>
            </a:r>
            <a:r>
              <a:rPr lang="en-US" dirty="0"/>
              <a:t>53.6%</a:t>
            </a:r>
            <a:r>
              <a:rPr lang="zh-TW" altLang="en-US" dirty="0"/>
              <a:t>認同「更懂得怎樣和繼子繼女相處」以及</a:t>
            </a:r>
            <a:r>
              <a:rPr lang="en-US" dirty="0"/>
              <a:t>67.4%</a:t>
            </a:r>
            <a:r>
              <a:rPr lang="zh-TW" altLang="en-US" dirty="0"/>
              <a:t>同意</a:t>
            </a:r>
            <a:r>
              <a:rPr lang="en-US" dirty="0"/>
              <a:t>/</a:t>
            </a:r>
            <a:r>
              <a:rPr lang="zh-TW" altLang="en-US" dirty="0"/>
              <a:t>非常同意「更懂得怎樣協調新配偶和子女的關係」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>
              <a:lnSpc>
                <a:spcPct val="110000"/>
              </a:lnSpc>
            </a:pPr>
            <a:r>
              <a:rPr lang="zh-TW" altLang="en-US" dirty="0" smtClean="0"/>
              <a:t>總的來說</a:t>
            </a:r>
            <a:r>
              <a:rPr lang="zh-TW" altLang="en-US" dirty="0"/>
              <a:t>，</a:t>
            </a:r>
            <a:r>
              <a:rPr lang="en-US" dirty="0"/>
              <a:t>87.6%</a:t>
            </a:r>
            <a:r>
              <a:rPr lang="zh-TW" altLang="en-US" dirty="0"/>
              <a:t>認為他們對再婚的信心增加了，</a:t>
            </a:r>
            <a:r>
              <a:rPr lang="en-US" dirty="0"/>
              <a:t>98.0%</a:t>
            </a:r>
            <a:r>
              <a:rPr lang="zh-TW" altLang="en-US" dirty="0"/>
              <a:t>對明光社再婚婚前輔導感到滿意或非常滿意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0639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356" y="220452"/>
            <a:ext cx="10368844" cy="964882"/>
          </a:xfrm>
        </p:spPr>
        <p:txBody>
          <a:bodyPr/>
          <a:lstStyle/>
          <a:p>
            <a:r>
              <a:rPr lang="zh-TW" altLang="en-US" dirty="0" smtClean="0"/>
              <a:t>背景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6356" y="1422400"/>
            <a:ext cx="10368844" cy="4749801"/>
          </a:xfrm>
        </p:spPr>
        <p:txBody>
          <a:bodyPr>
            <a:normAutofit fontScale="92500" lnSpcReduction="10000"/>
          </a:bodyPr>
          <a:lstStyle/>
          <a:p>
            <a:r>
              <a:rPr lang="zh-TW" altLang="en-US" dirty="0" smtClean="0"/>
              <a:t>離婚及再婚人數增長</a:t>
            </a:r>
            <a:endParaRPr lang="en-US" altLang="zh-TW" dirty="0" smtClean="0"/>
          </a:p>
          <a:p>
            <a:pPr lvl="1"/>
            <a:r>
              <a:rPr lang="zh-TW" altLang="en-US" dirty="0"/>
              <a:t>據政府統計處資料</a:t>
            </a:r>
            <a:r>
              <a:rPr lang="en-US" dirty="0"/>
              <a:t>(2021)</a:t>
            </a:r>
            <a:r>
              <a:rPr lang="zh-TW" altLang="en-US" dirty="0"/>
              <a:t>，每千名人口計算的粗離婚率由</a:t>
            </a:r>
            <a:r>
              <a:rPr lang="en-US" dirty="0"/>
              <a:t>1991</a:t>
            </a:r>
            <a:r>
              <a:rPr lang="zh-TW" altLang="en-US" dirty="0"/>
              <a:t>年的</a:t>
            </a:r>
            <a:r>
              <a:rPr lang="en-US" dirty="0"/>
              <a:t>1.11</a:t>
            </a:r>
            <a:r>
              <a:rPr lang="zh-TW" altLang="en-US" dirty="0"/>
              <a:t>人上升至</a:t>
            </a:r>
            <a:r>
              <a:rPr lang="en-US" dirty="0"/>
              <a:t>2019</a:t>
            </a:r>
            <a:r>
              <a:rPr lang="zh-TW" altLang="en-US" dirty="0"/>
              <a:t>年的</a:t>
            </a:r>
            <a:r>
              <a:rPr lang="en-US" dirty="0"/>
              <a:t>2.28</a:t>
            </a:r>
            <a:r>
              <a:rPr lang="zh-TW" altLang="en-US" dirty="0"/>
              <a:t>人，離婚判令數字在</a:t>
            </a:r>
            <a:r>
              <a:rPr lang="en-US" dirty="0"/>
              <a:t>1991</a:t>
            </a:r>
            <a:r>
              <a:rPr lang="zh-TW" altLang="en-US" dirty="0"/>
              <a:t>年至</a:t>
            </a:r>
            <a:r>
              <a:rPr lang="en-US" dirty="0"/>
              <a:t>2019</a:t>
            </a:r>
            <a:r>
              <a:rPr lang="zh-TW" altLang="en-US" dirty="0"/>
              <a:t>年間上升了</a:t>
            </a:r>
            <a:r>
              <a:rPr lang="en-US" dirty="0"/>
              <a:t>2.36</a:t>
            </a:r>
            <a:r>
              <a:rPr lang="zh-TW" altLang="en-US" dirty="0"/>
              <a:t>倍，由</a:t>
            </a:r>
            <a:r>
              <a:rPr lang="en-US" dirty="0"/>
              <a:t>6295</a:t>
            </a:r>
            <a:r>
              <a:rPr lang="zh-TW" altLang="en-US" dirty="0"/>
              <a:t>宗大幅上升至</a:t>
            </a:r>
            <a:r>
              <a:rPr lang="en-US" dirty="0"/>
              <a:t>21157</a:t>
            </a:r>
            <a:r>
              <a:rPr lang="zh-TW" altLang="en-US" dirty="0"/>
              <a:t>宗，與此同時，再婚數字也不斷上升，由</a:t>
            </a:r>
            <a:r>
              <a:rPr lang="en-US" dirty="0"/>
              <a:t>1991</a:t>
            </a:r>
            <a:r>
              <a:rPr lang="zh-TW" altLang="en-US" dirty="0"/>
              <a:t>年的</a:t>
            </a:r>
            <a:r>
              <a:rPr lang="en-US" dirty="0"/>
              <a:t>4892</a:t>
            </a:r>
            <a:r>
              <a:rPr lang="zh-TW" altLang="en-US" dirty="0"/>
              <a:t>宗</a:t>
            </a:r>
            <a:r>
              <a:rPr lang="en-US" dirty="0"/>
              <a:t>,5803</a:t>
            </a:r>
            <a:r>
              <a:rPr lang="zh-TW" altLang="en-US" dirty="0"/>
              <a:t>人大幅上升至</a:t>
            </a:r>
            <a:r>
              <a:rPr lang="en-US" dirty="0"/>
              <a:t>2019</a:t>
            </a:r>
            <a:r>
              <a:rPr lang="zh-TW" altLang="en-US" dirty="0"/>
              <a:t>年的</a:t>
            </a:r>
            <a:r>
              <a:rPr lang="en-US" dirty="0"/>
              <a:t>15832</a:t>
            </a:r>
            <a:r>
              <a:rPr lang="zh-TW" altLang="en-US" dirty="0"/>
              <a:t>宗</a:t>
            </a:r>
            <a:r>
              <a:rPr lang="en-US" dirty="0"/>
              <a:t>, 23821</a:t>
            </a:r>
            <a:r>
              <a:rPr lang="zh-TW" altLang="en-US" dirty="0"/>
              <a:t>人，按宗數計上升了</a:t>
            </a:r>
            <a:r>
              <a:rPr lang="en-US" dirty="0"/>
              <a:t>2.24</a:t>
            </a:r>
            <a:r>
              <a:rPr lang="zh-TW" altLang="en-US" dirty="0"/>
              <a:t>倍，按人數計則上升了</a:t>
            </a:r>
            <a:r>
              <a:rPr lang="en-US" dirty="0"/>
              <a:t>3.1</a:t>
            </a:r>
            <a:r>
              <a:rPr lang="zh-TW" altLang="en-US" dirty="0"/>
              <a:t>倍</a:t>
            </a:r>
            <a:r>
              <a:rPr lang="zh-TW" altLang="en-US" dirty="0" smtClean="0"/>
              <a:t>。</a:t>
            </a:r>
            <a:endParaRPr lang="en-US" altLang="zh-TW" dirty="0"/>
          </a:p>
          <a:p>
            <a:r>
              <a:rPr lang="zh-TW" altLang="en-US" dirty="0"/>
              <a:t>再婚家庭面對的困難比初次結婚的家庭</a:t>
            </a:r>
            <a:r>
              <a:rPr lang="zh-TW" altLang="en-US" dirty="0" smtClean="0"/>
              <a:t>大</a:t>
            </a:r>
            <a:endParaRPr lang="en-US" altLang="zh-TW" dirty="0" smtClean="0"/>
          </a:p>
          <a:p>
            <a:pPr lvl="1"/>
            <a:r>
              <a:rPr lang="zh-TW" altLang="en-US" dirty="0"/>
              <a:t>前段婚姻帶來的傷痛和</a:t>
            </a:r>
            <a:r>
              <a:rPr lang="zh-TW" altLang="en-US" dirty="0" smtClean="0"/>
              <a:t>糾纏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婚後</a:t>
            </a:r>
            <a:r>
              <a:rPr lang="zh-TW" altLang="en-US" dirty="0"/>
              <a:t>要即時承擔「父」、「母」的</a:t>
            </a:r>
            <a:r>
              <a:rPr lang="zh-TW" altLang="en-US" dirty="0" smtClean="0"/>
              <a:t>責任及原生家庭對再婚的接納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親生</a:t>
            </a:r>
            <a:r>
              <a:rPr lang="zh-TW" altLang="en-US" dirty="0"/>
              <a:t>父母與繼父繼母的親職協調</a:t>
            </a:r>
            <a:endParaRPr lang="en-US" altLang="zh-TW" dirty="0" smtClean="0"/>
          </a:p>
          <a:p>
            <a:r>
              <a:rPr lang="zh-TW" altLang="en-US" dirty="0"/>
              <a:t>學者提出經專業訓練人士提供有質素</a:t>
            </a:r>
            <a:r>
              <a:rPr lang="zh-TW" altLang="en-US" dirty="0" smtClean="0"/>
              <a:t>的婚前服務</a:t>
            </a:r>
            <a:r>
              <a:rPr lang="zh-TW" altLang="en-US" dirty="0"/>
              <a:t>，能使再婚人士</a:t>
            </a:r>
            <a:r>
              <a:rPr lang="zh-TW" altLang="en-US" dirty="0" smtClean="0"/>
              <a:t>受益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消除</a:t>
            </a:r>
            <a:r>
              <a:rPr lang="zh-TW" altLang="en-US" dirty="0"/>
              <a:t>對再婚的種種迷思以致再婚後對家庭生活有更切實際的</a:t>
            </a:r>
            <a:r>
              <a:rPr lang="zh-TW" altLang="en-US" dirty="0" smtClean="0"/>
              <a:t>預期 </a:t>
            </a:r>
            <a:r>
              <a:rPr lang="en-US" dirty="0" smtClean="0"/>
              <a:t>(</a:t>
            </a:r>
            <a:r>
              <a:rPr lang="en-US" dirty="0"/>
              <a:t>Winifred &amp; Mike, 2014)</a:t>
            </a:r>
            <a:r>
              <a:rPr lang="zh-TW" altLang="en-US" dirty="0" smtClean="0"/>
              <a:t>，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家庭</a:t>
            </a:r>
            <a:r>
              <a:rPr lang="zh-TW" altLang="en-US" dirty="0"/>
              <a:t>系統理論及認知行為治療的理念，有關的信念或期望調整也有助婚姻關係及家庭</a:t>
            </a:r>
            <a:r>
              <a:rPr lang="zh-TW" altLang="en-US" dirty="0" smtClean="0"/>
              <a:t>關係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dirty="0" smtClean="0"/>
              <a:t>(</a:t>
            </a:r>
            <a:r>
              <a:rPr lang="zh-TW" altLang="en-US" dirty="0"/>
              <a:t>包括親子關係</a:t>
            </a:r>
            <a:r>
              <a:rPr lang="en-US" dirty="0"/>
              <a:t>)</a:t>
            </a:r>
            <a:r>
              <a:rPr lang="zh-TW" altLang="en-US" dirty="0"/>
              <a:t>的適應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96902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049" y="235609"/>
            <a:ext cx="10244664" cy="745067"/>
          </a:xfrm>
        </p:spPr>
        <p:txBody>
          <a:bodyPr>
            <a:normAutofit/>
          </a:bodyPr>
          <a:lstStyle/>
          <a:p>
            <a:r>
              <a:rPr lang="zh-TW" altLang="en-US" sz="2800" b="1" dirty="0"/>
              <a:t>量性研究</a:t>
            </a:r>
            <a:r>
              <a:rPr lang="zh-TW" altLang="en-US" sz="2800" b="1" dirty="0" smtClean="0"/>
              <a:t>分析：對再婚服務的評價</a:t>
            </a:r>
            <a:endParaRPr lang="en-US" sz="28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2884271"/>
              </p:ext>
            </p:extLst>
          </p:nvPr>
        </p:nvGraphicFramePr>
        <p:xfrm>
          <a:off x="666049" y="1193253"/>
          <a:ext cx="10829376" cy="56578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73243">
                  <a:extLst>
                    <a:ext uri="{9D8B030D-6E8A-4147-A177-3AD203B41FA5}">
                      <a16:colId xmlns:a16="http://schemas.microsoft.com/office/drawing/2014/main" val="94650873"/>
                    </a:ext>
                  </a:extLst>
                </a:gridCol>
                <a:gridCol w="1279836">
                  <a:extLst>
                    <a:ext uri="{9D8B030D-6E8A-4147-A177-3AD203B41FA5}">
                      <a16:colId xmlns:a16="http://schemas.microsoft.com/office/drawing/2014/main" val="3194088164"/>
                    </a:ext>
                  </a:extLst>
                </a:gridCol>
                <a:gridCol w="1082938">
                  <a:extLst>
                    <a:ext uri="{9D8B030D-6E8A-4147-A177-3AD203B41FA5}">
                      <a16:colId xmlns:a16="http://schemas.microsoft.com/office/drawing/2014/main" val="7092510"/>
                    </a:ext>
                  </a:extLst>
                </a:gridCol>
                <a:gridCol w="1201076">
                  <a:extLst>
                    <a:ext uri="{9D8B030D-6E8A-4147-A177-3AD203B41FA5}">
                      <a16:colId xmlns:a16="http://schemas.microsoft.com/office/drawing/2014/main" val="1779680716"/>
                    </a:ext>
                  </a:extLst>
                </a:gridCol>
                <a:gridCol w="1516113">
                  <a:extLst>
                    <a:ext uri="{9D8B030D-6E8A-4147-A177-3AD203B41FA5}">
                      <a16:colId xmlns:a16="http://schemas.microsoft.com/office/drawing/2014/main" val="852855987"/>
                    </a:ext>
                  </a:extLst>
                </a:gridCol>
                <a:gridCol w="976170">
                  <a:extLst>
                    <a:ext uri="{9D8B030D-6E8A-4147-A177-3AD203B41FA5}">
                      <a16:colId xmlns:a16="http://schemas.microsoft.com/office/drawing/2014/main" val="485625863"/>
                    </a:ext>
                  </a:extLst>
                </a:gridCol>
              </a:tblGrid>
              <a:tr h="607189"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700" kern="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 </a:t>
                      </a:r>
                      <a:endParaRPr lang="en-US" sz="1700" kern="1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1700" kern="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不</a:t>
                      </a:r>
                      <a:r>
                        <a:rPr lang="zh-TW" sz="1700" kern="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同意</a:t>
                      </a:r>
                      <a:r>
                        <a:rPr lang="en-US" sz="1700" kern="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(%)</a:t>
                      </a:r>
                      <a:endParaRPr lang="en-US" sz="1700" kern="1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1700" kern="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中立</a:t>
                      </a:r>
                      <a:r>
                        <a:rPr lang="en-US" altLang="zh-TW" sz="1700" kern="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700" kern="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(%)</a:t>
                      </a:r>
                      <a:endParaRPr lang="en-US" sz="1700" kern="1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1700" kern="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同意</a:t>
                      </a:r>
                      <a:r>
                        <a:rPr lang="en-US" sz="1700" kern="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(%)</a:t>
                      </a:r>
                      <a:endParaRPr lang="en-US" sz="1700" kern="1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1700" ker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非常同意</a:t>
                      </a:r>
                      <a:r>
                        <a:rPr lang="en-US" sz="1700" ker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(%)</a:t>
                      </a:r>
                      <a:endParaRPr lang="en-US" sz="1700" kern="10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1700" ker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樣本數</a:t>
                      </a:r>
                      <a:endParaRPr lang="en-US" sz="1700" kern="10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81198692"/>
                  </a:ext>
                </a:extLst>
              </a:tr>
              <a:tr h="360763"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1700" kern="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Arial" panose="020B0604020202020204" pitchFamily="34" charset="0"/>
                        </a:rPr>
                        <a:t>了解到再婚家庭可能面對的困難</a:t>
                      </a:r>
                      <a:r>
                        <a:rPr lang="en-US" sz="1700" kern="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Arial" panose="020B0604020202020204" pitchFamily="34" charset="0"/>
                        </a:rPr>
                        <a:t>/</a:t>
                      </a:r>
                      <a:r>
                        <a:rPr lang="zh-TW" sz="1700" kern="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Arial" panose="020B0604020202020204" pitchFamily="34" charset="0"/>
                        </a:rPr>
                        <a:t>挑戰</a:t>
                      </a:r>
                      <a:endParaRPr lang="en-US" sz="1700" kern="1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kern="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 </a:t>
                      </a:r>
                      <a:endParaRPr lang="en-US" sz="1700" kern="1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kern="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1 </a:t>
                      </a:r>
                      <a:r>
                        <a:rPr lang="en-US" sz="1700" kern="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US" sz="1700" kern="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2.0)</a:t>
                      </a:r>
                      <a:endParaRPr lang="en-US" sz="1700" kern="1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kern="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27 </a:t>
                      </a:r>
                      <a:r>
                        <a:rPr lang="en-US" sz="1700" kern="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US" sz="1700" kern="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55.1)</a:t>
                      </a:r>
                      <a:endParaRPr lang="en-US" sz="1700" kern="1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kern="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21 </a:t>
                      </a:r>
                      <a:r>
                        <a:rPr lang="en-US" sz="1700" kern="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US" sz="1700" kern="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42.9)</a:t>
                      </a:r>
                      <a:endParaRPr lang="en-US" sz="1700" kern="1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ker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49</a:t>
                      </a:r>
                      <a:endParaRPr lang="en-US" sz="1700" kern="10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76730320"/>
                  </a:ext>
                </a:extLst>
              </a:tr>
              <a:tr h="360763"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1700" kern="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Arial" panose="020B0604020202020204" pitchFamily="34" charset="0"/>
                        </a:rPr>
                        <a:t>知道如何面對或處理以上的挑戰</a:t>
                      </a:r>
                      <a:endParaRPr lang="en-US" sz="1700" kern="1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kern="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 </a:t>
                      </a:r>
                      <a:endParaRPr lang="en-US" sz="1700" kern="1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kern="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4 </a:t>
                      </a:r>
                      <a:r>
                        <a:rPr lang="en-US" sz="1700" kern="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US" sz="1700" kern="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8.2)</a:t>
                      </a:r>
                      <a:endParaRPr lang="en-US" sz="1700" kern="1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kern="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37 </a:t>
                      </a:r>
                      <a:r>
                        <a:rPr lang="en-US" sz="1700" kern="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US" sz="1700" kern="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75.5)</a:t>
                      </a:r>
                      <a:endParaRPr lang="en-US" sz="1700" kern="1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kern="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8 </a:t>
                      </a:r>
                      <a:r>
                        <a:rPr lang="en-US" sz="1700" kern="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US" sz="1700" kern="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16.3)</a:t>
                      </a:r>
                      <a:endParaRPr lang="en-US" sz="1700" kern="1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ker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49</a:t>
                      </a:r>
                      <a:endParaRPr lang="en-US" sz="1700" kern="10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21403327"/>
                  </a:ext>
                </a:extLst>
              </a:tr>
              <a:tr h="360763"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1700" kern="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Arial" panose="020B0604020202020204" pitchFamily="34" charset="0"/>
                        </a:rPr>
                        <a:t>對</a:t>
                      </a:r>
                      <a:r>
                        <a:rPr lang="zh-CN" sz="1700" kern="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Arial" panose="020B0604020202020204" pitchFamily="34" charset="0"/>
                        </a:rPr>
                        <a:t>自己了解更多</a:t>
                      </a:r>
                      <a:endParaRPr lang="en-US" sz="1700" kern="1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kern="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 </a:t>
                      </a:r>
                      <a:endParaRPr lang="en-US" sz="1700" kern="1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kern="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2 </a:t>
                      </a:r>
                      <a:r>
                        <a:rPr lang="en-US" sz="1700" kern="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US" sz="1700" kern="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4.1)</a:t>
                      </a:r>
                      <a:endParaRPr lang="en-US" sz="1700" kern="1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kern="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32 </a:t>
                      </a:r>
                      <a:r>
                        <a:rPr lang="en-US" sz="1700" kern="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US" sz="1700" kern="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65.3)</a:t>
                      </a:r>
                      <a:endParaRPr lang="en-US" sz="1700" kern="1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kern="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15 </a:t>
                      </a:r>
                      <a:r>
                        <a:rPr lang="en-US" sz="1700" kern="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US" sz="1700" kern="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30.6)</a:t>
                      </a:r>
                      <a:endParaRPr lang="en-US" sz="1700" kern="1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ker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49</a:t>
                      </a:r>
                      <a:endParaRPr lang="en-US" sz="1700" kern="10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73407050"/>
                  </a:ext>
                </a:extLst>
              </a:tr>
              <a:tr h="360763"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1700" kern="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Arial" panose="020B0604020202020204" pitchFamily="34" charset="0"/>
                        </a:rPr>
                        <a:t>對新配偶了解更多</a:t>
                      </a:r>
                      <a:endParaRPr lang="en-US" sz="1700" kern="1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ker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 </a:t>
                      </a:r>
                      <a:endParaRPr lang="en-US" sz="1700" kern="10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kern="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 </a:t>
                      </a:r>
                      <a:endParaRPr lang="en-US" sz="1700" kern="1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kern="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29 </a:t>
                      </a:r>
                      <a:r>
                        <a:rPr lang="en-US" sz="1700" kern="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US" sz="1700" kern="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59.2)</a:t>
                      </a:r>
                      <a:endParaRPr lang="en-US" sz="1700" kern="1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kern="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20 </a:t>
                      </a:r>
                      <a:r>
                        <a:rPr lang="en-US" sz="1700" kern="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US" sz="1700" kern="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40.8)</a:t>
                      </a:r>
                      <a:endParaRPr lang="en-US" sz="1700" kern="1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ker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49</a:t>
                      </a:r>
                      <a:endParaRPr lang="en-US" sz="1700" kern="10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23712929"/>
                  </a:ext>
                </a:extLst>
              </a:tr>
              <a:tr h="360763"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1700" kern="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對新配偶有更適切的期望</a:t>
                      </a:r>
                      <a:endParaRPr lang="en-US" sz="1700" kern="1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ker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 </a:t>
                      </a:r>
                      <a:endParaRPr lang="en-US" sz="1700" kern="10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kern="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4 </a:t>
                      </a:r>
                      <a:r>
                        <a:rPr lang="en-US" sz="1700" kern="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US" sz="1700" kern="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8.2)</a:t>
                      </a:r>
                      <a:endParaRPr lang="en-US" sz="1700" kern="1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kern="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34 </a:t>
                      </a:r>
                      <a:r>
                        <a:rPr lang="en-US" sz="1700" kern="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US" sz="1700" kern="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69.4)</a:t>
                      </a:r>
                      <a:endParaRPr lang="en-US" sz="1700" kern="1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kern="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11 </a:t>
                      </a:r>
                      <a:r>
                        <a:rPr lang="en-US" sz="1700" kern="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(22.4)</a:t>
                      </a:r>
                      <a:endParaRPr lang="en-US" sz="1700" kern="1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ker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49</a:t>
                      </a:r>
                      <a:endParaRPr lang="en-US" sz="1700" kern="10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19156217"/>
                  </a:ext>
                </a:extLst>
              </a:tr>
              <a:tr h="360763"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1700" kern="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Arial" panose="020B0604020202020204" pitchFamily="34" charset="0"/>
                        </a:rPr>
                        <a:t>對再婚後的婚姻和家庭關係</a:t>
                      </a:r>
                      <a:r>
                        <a:rPr lang="zh-TW" sz="1700" kern="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Arial" panose="020B0604020202020204" pitchFamily="34" charset="0"/>
                        </a:rPr>
                        <a:t>有</a:t>
                      </a:r>
                      <a:r>
                        <a:rPr lang="zh-TW" sz="1700" kern="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Arial" panose="020B0604020202020204" pitchFamily="34" charset="0"/>
                        </a:rPr>
                        <a:t>更</a:t>
                      </a:r>
                      <a:r>
                        <a:rPr lang="zh-TW" sz="1700" kern="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Arial" panose="020B0604020202020204" pitchFamily="34" charset="0"/>
                        </a:rPr>
                        <a:t>適切期望</a:t>
                      </a:r>
                      <a:endParaRPr lang="en-US" sz="1700" kern="1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kern="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 </a:t>
                      </a:r>
                      <a:endParaRPr lang="en-US" sz="1700" kern="1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kern="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6 </a:t>
                      </a:r>
                      <a:r>
                        <a:rPr lang="en-US" sz="1700" kern="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US" sz="1700" kern="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12.2)</a:t>
                      </a:r>
                      <a:endParaRPr lang="en-US" sz="1700" kern="1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kern="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35 </a:t>
                      </a:r>
                      <a:r>
                        <a:rPr lang="en-US" sz="1700" kern="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US" sz="1700" kern="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71.4)</a:t>
                      </a:r>
                      <a:endParaRPr lang="en-US" sz="1700" kern="1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kern="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8 </a:t>
                      </a:r>
                      <a:r>
                        <a:rPr lang="en-US" sz="1700" kern="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US" sz="1700" kern="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16.3)</a:t>
                      </a:r>
                      <a:endParaRPr lang="en-US" sz="1700" kern="1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ker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49</a:t>
                      </a:r>
                      <a:endParaRPr lang="en-US" sz="1700" kern="10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01597461"/>
                  </a:ext>
                </a:extLst>
              </a:tr>
              <a:tr h="360763"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1700" ker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對夫婦相處有更多了解</a:t>
                      </a:r>
                      <a:endParaRPr lang="en-US" sz="1700" kern="10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kern="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 </a:t>
                      </a:r>
                      <a:endParaRPr lang="en-US" sz="1700" kern="1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kern="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3 </a:t>
                      </a:r>
                      <a:r>
                        <a:rPr lang="en-US" sz="1700" kern="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US" sz="1700" kern="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6.1)</a:t>
                      </a:r>
                      <a:endParaRPr lang="en-US" sz="1700" kern="1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kern="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25 </a:t>
                      </a:r>
                      <a:r>
                        <a:rPr lang="en-US" sz="1700" kern="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US" sz="1700" kern="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51.0)</a:t>
                      </a:r>
                      <a:endParaRPr lang="en-US" sz="1700" kern="1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kern="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21 </a:t>
                      </a:r>
                      <a:r>
                        <a:rPr lang="en-US" sz="1700" kern="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US" sz="1700" kern="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42.9)</a:t>
                      </a:r>
                      <a:endParaRPr lang="en-US" sz="1700" kern="1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ker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49</a:t>
                      </a:r>
                      <a:endParaRPr lang="en-US" sz="1700" kern="10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01341644"/>
                  </a:ext>
                </a:extLst>
              </a:tr>
              <a:tr h="721526"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1700" kern="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Arial" panose="020B0604020202020204" pitchFamily="34" charset="0"/>
                        </a:rPr>
                        <a:t>更懂得怎樣處理自己</a:t>
                      </a:r>
                      <a:r>
                        <a:rPr lang="en-US" sz="1700" kern="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Arial" panose="020B0604020202020204" pitchFamily="34" charset="0"/>
                        </a:rPr>
                        <a:t>/</a:t>
                      </a:r>
                      <a:r>
                        <a:rPr lang="zh-TW" sz="1700" kern="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Arial" panose="020B0604020202020204" pitchFamily="34" charset="0"/>
                        </a:rPr>
                        <a:t>新配偶</a:t>
                      </a:r>
                      <a:r>
                        <a:rPr lang="zh-TW" sz="1700" kern="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Arial" panose="020B0604020202020204" pitchFamily="34" charset="0"/>
                        </a:rPr>
                        <a:t>對以前</a:t>
                      </a:r>
                      <a:r>
                        <a:rPr lang="zh-TW" sz="1700" kern="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Arial" panose="020B0604020202020204" pitchFamily="34" charset="0"/>
                        </a:rPr>
                        <a:t>婚姻的牽掛</a:t>
                      </a:r>
                      <a:r>
                        <a:rPr lang="en-US" sz="1700" kern="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Arial" panose="020B0604020202020204" pitchFamily="34" charset="0"/>
                        </a:rPr>
                        <a:t> /</a:t>
                      </a:r>
                      <a:r>
                        <a:rPr lang="zh-TW" sz="1700" kern="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Arial" panose="020B0604020202020204" pitchFamily="34" charset="0"/>
                        </a:rPr>
                        <a:t>連繫</a:t>
                      </a:r>
                      <a:endParaRPr lang="en-US" sz="1700" kern="1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ker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 </a:t>
                      </a:r>
                      <a:endParaRPr lang="en-US" sz="1700" kern="10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kern="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6 </a:t>
                      </a:r>
                      <a:r>
                        <a:rPr lang="en-US" sz="1700" kern="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(12.2)</a:t>
                      </a:r>
                      <a:endParaRPr lang="en-US" sz="1700" kern="1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kern="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32 </a:t>
                      </a:r>
                      <a:r>
                        <a:rPr lang="en-US" sz="1700" kern="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US" sz="1700" kern="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65.3)</a:t>
                      </a:r>
                      <a:endParaRPr lang="en-US" sz="1700" kern="1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kern="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11 </a:t>
                      </a:r>
                      <a:r>
                        <a:rPr lang="en-US" sz="1700" kern="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US" sz="1700" kern="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22.4)</a:t>
                      </a:r>
                      <a:endParaRPr lang="en-US" sz="1700" kern="1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ker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49</a:t>
                      </a:r>
                      <a:endParaRPr lang="en-US" sz="1700" kern="10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72480649"/>
                  </a:ext>
                </a:extLst>
              </a:tr>
              <a:tr h="360763"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1700" ker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Arial" panose="020B0604020202020204" pitchFamily="34" charset="0"/>
                        </a:rPr>
                        <a:t>我和新配偶在財務安排更有共識</a:t>
                      </a:r>
                      <a:endParaRPr lang="en-US" sz="1700" kern="10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kern="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2 </a:t>
                      </a:r>
                      <a:r>
                        <a:rPr lang="en-US" sz="1700" kern="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 (</a:t>
                      </a:r>
                      <a:r>
                        <a:rPr lang="en-US" sz="1700" kern="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4.1)</a:t>
                      </a:r>
                      <a:endParaRPr lang="en-US" sz="1700" kern="1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kern="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14 </a:t>
                      </a:r>
                      <a:r>
                        <a:rPr lang="en-US" sz="1700" kern="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US" sz="1700" kern="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28.6)</a:t>
                      </a:r>
                      <a:endParaRPr lang="en-US" sz="1700" kern="1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kern="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25 </a:t>
                      </a:r>
                      <a:r>
                        <a:rPr lang="en-US" sz="1700" kern="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US" sz="1700" kern="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51.0)</a:t>
                      </a:r>
                      <a:endParaRPr lang="en-US" sz="1700" kern="1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kern="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8 </a:t>
                      </a:r>
                      <a:r>
                        <a:rPr lang="en-US" sz="1700" kern="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US" sz="1700" kern="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16.3)</a:t>
                      </a:r>
                      <a:endParaRPr lang="en-US" sz="1700" kern="1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ker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49</a:t>
                      </a:r>
                      <a:endParaRPr lang="en-US" sz="1700" kern="10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68789091"/>
                  </a:ext>
                </a:extLst>
              </a:tr>
              <a:tr h="360763"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1700" ker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更懂得怎樣和繼子繼女相處</a:t>
                      </a:r>
                      <a:endParaRPr lang="en-US" sz="1700" kern="10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ker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 </a:t>
                      </a:r>
                      <a:endParaRPr lang="en-US" sz="1700" kern="10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kern="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19 </a:t>
                      </a:r>
                      <a:r>
                        <a:rPr lang="en-US" sz="1700" kern="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US" sz="1700" kern="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46.3)</a:t>
                      </a:r>
                      <a:endParaRPr lang="en-US" sz="1700" kern="1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kern="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19 (46.3</a:t>
                      </a:r>
                      <a:r>
                        <a:rPr lang="en-US" sz="1700" kern="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)</a:t>
                      </a:r>
                      <a:endParaRPr lang="en-US" sz="1700" kern="1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kern="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3 </a:t>
                      </a:r>
                      <a:r>
                        <a:rPr lang="en-US" sz="1700" kern="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US" sz="1700" kern="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7.3)</a:t>
                      </a:r>
                      <a:endParaRPr lang="en-US" sz="1700" kern="1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kern="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41</a:t>
                      </a:r>
                      <a:endParaRPr lang="en-US" sz="1700" kern="1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0676579"/>
                  </a:ext>
                </a:extLst>
              </a:tr>
              <a:tr h="360763"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1700" ker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更懂得怎樣協調新配偶和子女的關係</a:t>
                      </a:r>
                      <a:endParaRPr lang="en-US" sz="1700" kern="10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kern="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1 (</a:t>
                      </a:r>
                      <a:r>
                        <a:rPr lang="en-US" sz="1700" kern="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2.3)</a:t>
                      </a:r>
                      <a:endParaRPr lang="en-US" sz="1700" kern="1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kern="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13 </a:t>
                      </a:r>
                      <a:r>
                        <a:rPr lang="en-US" sz="1700" kern="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US" sz="1700" kern="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30.2)</a:t>
                      </a:r>
                      <a:endParaRPr lang="en-US" sz="1700" kern="1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kern="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24 </a:t>
                      </a:r>
                      <a:r>
                        <a:rPr lang="en-US" sz="1700" kern="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US" sz="1700" kern="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55.8)</a:t>
                      </a:r>
                      <a:endParaRPr lang="en-US" sz="1700" kern="1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kern="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5 </a:t>
                      </a:r>
                      <a:r>
                        <a:rPr lang="en-US" sz="1700" kern="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US" sz="1700" kern="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11.6)</a:t>
                      </a:r>
                      <a:endParaRPr lang="en-US" sz="1700" kern="1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kern="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43</a:t>
                      </a:r>
                      <a:endParaRPr lang="en-US" sz="1700" kern="1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65849448"/>
                  </a:ext>
                </a:extLst>
              </a:tr>
              <a:tr h="360763"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1700" ker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對再婚更有信心</a:t>
                      </a:r>
                      <a:endParaRPr lang="en-US" sz="1700" kern="10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ker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 </a:t>
                      </a:r>
                      <a:endParaRPr lang="en-US" sz="1700" kern="10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kern="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6 </a:t>
                      </a:r>
                      <a:r>
                        <a:rPr lang="en-US" sz="1700" kern="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US" sz="1700" kern="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12.5)</a:t>
                      </a:r>
                      <a:endParaRPr lang="en-US" sz="1700" kern="1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kern="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27 </a:t>
                      </a:r>
                      <a:r>
                        <a:rPr lang="en-US" sz="1700" kern="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US" sz="1700" kern="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56.3)</a:t>
                      </a:r>
                      <a:endParaRPr lang="en-US" sz="1700" kern="1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kern="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15 </a:t>
                      </a:r>
                      <a:r>
                        <a:rPr lang="en-US" sz="1700" kern="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US" sz="1700" kern="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31.3)</a:t>
                      </a:r>
                      <a:endParaRPr lang="en-US" sz="1700" kern="1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kern="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48</a:t>
                      </a:r>
                      <a:endParaRPr lang="en-US" sz="1700" kern="1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88210546"/>
                  </a:ext>
                </a:extLst>
              </a:tr>
              <a:tr h="360763"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1700" kern="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總體來說，我滿意明光社再婚</a:t>
                      </a:r>
                      <a:r>
                        <a:rPr lang="zh-TW" sz="1700" kern="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婚前</a:t>
                      </a:r>
                      <a:r>
                        <a:rPr lang="zh-TW" sz="1700" kern="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輔導</a:t>
                      </a:r>
                      <a:endParaRPr lang="en-US" sz="1700" kern="1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ker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 </a:t>
                      </a:r>
                      <a:endParaRPr lang="en-US" sz="1700" kern="10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kern="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1 </a:t>
                      </a:r>
                      <a:r>
                        <a:rPr lang="en-US" sz="1700" kern="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US" sz="1700" kern="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2.0)</a:t>
                      </a:r>
                      <a:endParaRPr lang="en-US" sz="1700" kern="1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kern="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14 </a:t>
                      </a:r>
                      <a:r>
                        <a:rPr lang="en-US" sz="1700" kern="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US" sz="1700" kern="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28.6)</a:t>
                      </a:r>
                      <a:endParaRPr lang="en-US" sz="1700" kern="1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kern="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34(69.4</a:t>
                      </a:r>
                      <a:r>
                        <a:rPr lang="en-US" sz="1700" kern="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)</a:t>
                      </a:r>
                      <a:endParaRPr lang="en-US" sz="1700" kern="1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kern="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49</a:t>
                      </a:r>
                      <a:endParaRPr lang="en-US" sz="1700" kern="1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841019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6823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049" y="-2135"/>
            <a:ext cx="10244664" cy="745067"/>
          </a:xfrm>
        </p:spPr>
        <p:txBody>
          <a:bodyPr>
            <a:normAutofit/>
          </a:bodyPr>
          <a:lstStyle/>
          <a:p>
            <a:r>
              <a:rPr lang="zh-TW" altLang="en-US" sz="3200" b="1" dirty="0" smtClean="0"/>
              <a:t>質性</a:t>
            </a:r>
            <a:r>
              <a:rPr lang="zh-TW" altLang="en-US" sz="3200" b="1" dirty="0"/>
              <a:t>研究</a:t>
            </a:r>
            <a:r>
              <a:rPr lang="zh-TW" altLang="en-US" sz="3200" b="1" dirty="0" smtClean="0"/>
              <a:t>分析：實地考察及輔導員訪問</a:t>
            </a:r>
            <a:endParaRPr lang="en-US" sz="3200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914400" y="1115568"/>
            <a:ext cx="10229088" cy="47000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b="1" dirty="0" smtClean="0"/>
              <a:t>實地考察</a:t>
            </a:r>
            <a:endParaRPr lang="en-US" altLang="zh-TW" b="1" dirty="0" smtClean="0"/>
          </a:p>
          <a:p>
            <a:r>
              <a:rPr lang="zh-TW" altLang="en-US" b="1" dirty="0" smtClean="0"/>
              <a:t>主動</a:t>
            </a:r>
            <a:r>
              <a:rPr lang="zh-TW" altLang="en-US" b="1" dirty="0"/>
              <a:t>求助、接受服務的動機很</a:t>
            </a:r>
            <a:r>
              <a:rPr lang="zh-TW" altLang="en-US" b="1" dirty="0" smtClean="0"/>
              <a:t>強</a:t>
            </a:r>
            <a:endParaRPr lang="en-US" altLang="zh-TW" b="1" dirty="0" smtClean="0"/>
          </a:p>
          <a:p>
            <a:r>
              <a:rPr lang="zh-TW" altLang="en-US" b="1" dirty="0"/>
              <a:t>準備結婚，關係親密，但不表示溝通暢順無阻</a:t>
            </a:r>
            <a:endParaRPr lang="en-US" dirty="0"/>
          </a:p>
          <a:p>
            <a:r>
              <a:rPr lang="zh-TW" altLang="en-US" b="1" dirty="0"/>
              <a:t>過去關係的傷痛與糾纏</a:t>
            </a:r>
            <a:endParaRPr lang="en-US" dirty="0"/>
          </a:p>
          <a:p>
            <a:r>
              <a:rPr lang="zh-TW" altLang="en-US" b="1" dirty="0"/>
              <a:t>輔導介入幫助服務使用者處理衝突，改善溝通</a:t>
            </a:r>
            <a:endParaRPr lang="en-US" dirty="0"/>
          </a:p>
          <a:p>
            <a:r>
              <a:rPr lang="zh-TW" altLang="en-US" b="1" dirty="0"/>
              <a:t>性格測試結果的配對比較，使服務使用者立體地看見彼此的異同</a:t>
            </a:r>
            <a:endParaRPr lang="en-US" dirty="0"/>
          </a:p>
          <a:p>
            <a:r>
              <a:rPr lang="zh-TW" altLang="en-US" b="1" dirty="0"/>
              <a:t>服務使用者對輔導員信任，也接受輔導員的意見和觀察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5488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049" y="-2135"/>
            <a:ext cx="10244664" cy="745067"/>
          </a:xfrm>
        </p:spPr>
        <p:txBody>
          <a:bodyPr>
            <a:normAutofit/>
          </a:bodyPr>
          <a:lstStyle/>
          <a:p>
            <a:r>
              <a:rPr lang="zh-TW" altLang="en-US" sz="3200" b="1" dirty="0" smtClean="0"/>
              <a:t>質性</a:t>
            </a:r>
            <a:r>
              <a:rPr lang="zh-TW" altLang="en-US" sz="3200" b="1" dirty="0"/>
              <a:t>研究</a:t>
            </a:r>
            <a:r>
              <a:rPr lang="zh-TW" altLang="en-US" sz="3200" b="1" dirty="0" smtClean="0"/>
              <a:t>分析：</a:t>
            </a:r>
            <a:r>
              <a:rPr lang="zh-TW" altLang="en-US" sz="3200" b="1" dirty="0"/>
              <a:t>服務使用者的回饋</a:t>
            </a:r>
            <a:endParaRPr lang="en-US" sz="3200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914400" y="950976"/>
            <a:ext cx="10229088" cy="486460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sz="2800" dirty="0" smtClean="0"/>
              <a:t>服務使用者反映：</a:t>
            </a:r>
            <a:endParaRPr lang="en-US" altLang="zh-TW" sz="2800" dirty="0" smtClean="0"/>
          </a:p>
          <a:p>
            <a:r>
              <a:rPr lang="zh-TW" altLang="en-US" i="1" dirty="0" smtClean="0"/>
              <a:t>放心</a:t>
            </a:r>
            <a:r>
              <a:rPr lang="zh-TW" altLang="en-US" i="1" dirty="0"/>
              <a:t>了很多</a:t>
            </a:r>
            <a:r>
              <a:rPr lang="en-US" i="1" dirty="0"/>
              <a:t>...</a:t>
            </a:r>
            <a:r>
              <a:rPr lang="zh-TW" altLang="en-US" i="1" dirty="0"/>
              <a:t>是很多，不是少少</a:t>
            </a:r>
            <a:r>
              <a:rPr lang="en-US" i="1" dirty="0"/>
              <a:t>(011M)</a:t>
            </a:r>
            <a:r>
              <a:rPr lang="zh-TW" altLang="en-US" i="1" dirty="0"/>
              <a:t>。</a:t>
            </a:r>
            <a:endParaRPr lang="en-US" dirty="0"/>
          </a:p>
          <a:p>
            <a:r>
              <a:rPr lang="zh-TW" altLang="en-US" i="1" dirty="0" smtClean="0"/>
              <a:t>在</a:t>
            </a:r>
            <a:r>
              <a:rPr lang="zh-TW" altLang="en-US" i="1" dirty="0"/>
              <a:t>過程當中有笑有</a:t>
            </a:r>
            <a:r>
              <a:rPr lang="zh-HK" altLang="en-US" i="1" dirty="0"/>
              <a:t>淚</a:t>
            </a:r>
            <a:r>
              <a:rPr lang="en-US" i="1" dirty="0"/>
              <a:t>…</a:t>
            </a:r>
            <a:r>
              <a:rPr lang="zh-TW" altLang="en-US" i="1" dirty="0"/>
              <a:t>除了了解明白對方，還會真的珍惜對方，希望和對方努力去維繫將來的日子</a:t>
            </a:r>
            <a:r>
              <a:rPr lang="en-US" i="1" dirty="0"/>
              <a:t>…</a:t>
            </a:r>
            <a:r>
              <a:rPr lang="zh-TW" altLang="en-US" i="1" dirty="0"/>
              <a:t>不要這麼容易放棄，怎樣也會堅持對方行下去</a:t>
            </a:r>
            <a:r>
              <a:rPr lang="en-US" i="1" dirty="0"/>
              <a:t>… (010M)</a:t>
            </a:r>
            <a:r>
              <a:rPr lang="zh-TW" altLang="en-US" i="1" dirty="0" smtClean="0"/>
              <a:t>。</a:t>
            </a:r>
            <a:endParaRPr lang="en-US" dirty="0"/>
          </a:p>
          <a:p>
            <a:r>
              <a:rPr lang="zh-TW" altLang="en-US" i="1" dirty="0" smtClean="0"/>
              <a:t>感覺</a:t>
            </a:r>
            <a:r>
              <a:rPr lang="zh-TW" altLang="en-US" i="1" dirty="0"/>
              <a:t>是徹徹底底的清理了最後那一層，好像是重新</a:t>
            </a:r>
            <a:r>
              <a:rPr lang="en-US" i="1" dirty="0"/>
              <a:t>…</a:t>
            </a:r>
            <a:r>
              <a:rPr lang="zh-TW" altLang="en-US" i="1" dirty="0"/>
              <a:t>多了力量，信心強了</a:t>
            </a:r>
            <a:r>
              <a:rPr lang="en-US" i="1" dirty="0"/>
              <a:t>… </a:t>
            </a:r>
            <a:r>
              <a:rPr lang="zh-TW" altLang="en-US" i="1" dirty="0"/>
              <a:t>上完輔導，認識多了，就有信心去走將來的人生路</a:t>
            </a:r>
            <a:r>
              <a:rPr lang="en-US" i="1" dirty="0"/>
              <a:t>(023M)</a:t>
            </a:r>
            <a:r>
              <a:rPr lang="zh-TW" altLang="en-US" i="1" dirty="0" smtClean="0"/>
              <a:t>。</a:t>
            </a:r>
            <a:endParaRPr lang="en-US" altLang="zh-TW" i="1" dirty="0" smtClean="0"/>
          </a:p>
          <a:p>
            <a:r>
              <a:rPr lang="zh-TW" altLang="en-US" i="1" dirty="0" smtClean="0"/>
              <a:t>我覺得這個婚前輔導重新有給我一些</a:t>
            </a:r>
            <a:r>
              <a:rPr lang="en-US" i="1" dirty="0" smtClean="0"/>
              <a:t>…</a:t>
            </a:r>
            <a:r>
              <a:rPr lang="zh-TW" altLang="en-US" i="1" dirty="0" smtClean="0"/>
              <a:t>可以重新再認識、重新再來過的機會</a:t>
            </a:r>
            <a:r>
              <a:rPr lang="en-HK" i="1" dirty="0" smtClean="0"/>
              <a:t>…</a:t>
            </a:r>
            <a:r>
              <a:rPr lang="zh-TW" altLang="en-US" i="1" dirty="0" smtClean="0"/>
              <a:t>現在她給我們重新在這裏有一個新的起點</a:t>
            </a:r>
            <a:r>
              <a:rPr lang="en-US" i="1" dirty="0" smtClean="0"/>
              <a:t>(009F)</a:t>
            </a:r>
            <a:r>
              <a:rPr lang="zh-TW" altLang="en-US" i="1" dirty="0" smtClean="0"/>
              <a:t>。</a:t>
            </a:r>
            <a:endParaRPr lang="en-US" altLang="zh-TW" i="1" dirty="0" smtClean="0"/>
          </a:p>
        </p:txBody>
      </p:sp>
    </p:spTree>
    <p:extLst>
      <p:ext uri="{BB962C8B-B14F-4D97-AF65-F5344CB8AC3E}">
        <p14:creationId xmlns:p14="http://schemas.microsoft.com/office/powerpoint/2010/main" val="1773241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8201" y="491641"/>
            <a:ext cx="10244664" cy="745067"/>
          </a:xfrm>
        </p:spPr>
        <p:txBody>
          <a:bodyPr>
            <a:normAutofit/>
          </a:bodyPr>
          <a:lstStyle/>
          <a:p>
            <a:r>
              <a:rPr lang="zh-TW" altLang="en-US" sz="3200" b="1" dirty="0" smtClean="0"/>
              <a:t>質性</a:t>
            </a:r>
            <a:r>
              <a:rPr lang="zh-TW" altLang="en-US" sz="3200" b="1" dirty="0"/>
              <a:t>研究</a:t>
            </a:r>
            <a:r>
              <a:rPr lang="zh-TW" altLang="en-US" sz="3200" b="1" dirty="0" smtClean="0"/>
              <a:t>分析：</a:t>
            </a:r>
            <a:r>
              <a:rPr lang="zh-TW" altLang="en-US" sz="3200" b="1" dirty="0"/>
              <a:t>服務使用者的回饋</a:t>
            </a:r>
            <a:endParaRPr lang="en-US" sz="3200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718201" y="1627632"/>
            <a:ext cx="10229088" cy="3218688"/>
          </a:xfrm>
        </p:spPr>
        <p:txBody>
          <a:bodyPr>
            <a:noAutofit/>
          </a:bodyPr>
          <a:lstStyle/>
          <a:p>
            <a:r>
              <a:rPr lang="zh-TW" altLang="en-US" b="1" dirty="0" smtClean="0"/>
              <a:t>輔導</a:t>
            </a:r>
            <a:r>
              <a:rPr lang="zh-TW" altLang="en-US" b="1" dirty="0"/>
              <a:t>的獨特性質及服務使用者的積極參與</a:t>
            </a:r>
            <a:endParaRPr lang="en-US" dirty="0"/>
          </a:p>
          <a:p>
            <a:r>
              <a:rPr lang="zh-TW" altLang="en-US" b="1" dirty="0"/>
              <a:t>反思以往 放下包袱 </a:t>
            </a:r>
            <a:r>
              <a:rPr lang="en-US" b="1" dirty="0"/>
              <a:t> </a:t>
            </a:r>
            <a:endParaRPr lang="en-US" dirty="0"/>
          </a:p>
          <a:p>
            <a:r>
              <a:rPr lang="zh-TW" altLang="en-US" b="1" dirty="0"/>
              <a:t>增進了解  一起成長</a:t>
            </a:r>
            <a:endParaRPr lang="en-US" dirty="0"/>
          </a:p>
          <a:p>
            <a:r>
              <a:rPr lang="zh-TW" altLang="en-US" b="1" dirty="0"/>
              <a:t>化解衝突 增進</a:t>
            </a:r>
            <a:r>
              <a:rPr lang="zh-TW" altLang="en-US" b="1" dirty="0" smtClean="0"/>
              <a:t>溝通</a:t>
            </a:r>
            <a:endParaRPr lang="en-US" altLang="zh-TW" b="1" dirty="0" smtClean="0"/>
          </a:p>
          <a:p>
            <a:r>
              <a:rPr lang="zh-TW" altLang="en-US" b="1" dirty="0"/>
              <a:t>預備將來 準備進入婚姻</a:t>
            </a:r>
            <a:endParaRPr lang="en-US" dirty="0"/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12584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425" y="382015"/>
            <a:ext cx="10244664" cy="745067"/>
          </a:xfrm>
        </p:spPr>
        <p:txBody>
          <a:bodyPr>
            <a:normAutofit fontScale="90000"/>
          </a:bodyPr>
          <a:lstStyle/>
          <a:p>
            <a:r>
              <a:rPr lang="zh-TW" altLang="en-US" sz="3200" b="1" dirty="0" smtClean="0"/>
              <a:t>質性</a:t>
            </a:r>
            <a:r>
              <a:rPr lang="zh-TW" altLang="en-US" sz="3200" b="1" dirty="0"/>
              <a:t>研究</a:t>
            </a:r>
            <a:r>
              <a:rPr lang="zh-TW" altLang="en-US" sz="3200" b="1" dirty="0" smtClean="0"/>
              <a:t>分析：</a:t>
            </a:r>
            <a:r>
              <a:rPr lang="zh-TW" altLang="en-US" sz="3200" b="1" dirty="0"/>
              <a:t>輔導的獨特性質及服務使用者的積極參與</a:t>
            </a:r>
            <a:r>
              <a:rPr lang="en-US" altLang="zh-TW" sz="3200" b="1" dirty="0"/>
              <a:t/>
            </a:r>
            <a:br>
              <a:rPr lang="en-US" altLang="zh-TW" sz="3200" b="1" dirty="0"/>
            </a:br>
            <a:endParaRPr lang="en-US" sz="3200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261000" y="754548"/>
            <a:ext cx="11278727" cy="610345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zh-TW" altLang="en-US" dirty="0" smtClean="0">
                <a:solidFill>
                  <a:srgbClr val="0070C0"/>
                </a:solidFill>
              </a:rPr>
              <a:t>輔導員</a:t>
            </a:r>
            <a:r>
              <a:rPr lang="zh-TW" altLang="en-US" dirty="0">
                <a:solidFill>
                  <a:srgbClr val="0070C0"/>
                </a:solidFill>
              </a:rPr>
              <a:t>在場提供了安全的討論</a:t>
            </a:r>
            <a:r>
              <a:rPr lang="zh-TW" altLang="en-US" dirty="0" smtClean="0">
                <a:solidFill>
                  <a:srgbClr val="0070C0"/>
                </a:solidFill>
              </a:rPr>
              <a:t>環境：</a:t>
            </a:r>
            <a:r>
              <a:rPr lang="zh-TW" altLang="en-US" sz="2000" i="1" dirty="0" smtClean="0"/>
              <a:t>給</a:t>
            </a:r>
            <a:r>
              <a:rPr lang="zh-TW" altLang="en-US" sz="2000" i="1" dirty="0"/>
              <a:t>了我們很好的機會去溝通平時未必會溝通的，有第三者在場有很大的的幫助，有時我們有一些事情不想在外邊的環境說，就會在這裏說，會更加了解自己的需要，更多的就是了解對方的需要</a:t>
            </a:r>
            <a:r>
              <a:rPr lang="en-US" sz="2000" i="1" dirty="0"/>
              <a:t>(003M)</a:t>
            </a:r>
            <a:r>
              <a:rPr lang="zh-TW" altLang="en-US" sz="2000" i="1" dirty="0"/>
              <a:t>。</a:t>
            </a:r>
            <a:endParaRPr lang="en-US" sz="2000" dirty="0"/>
          </a:p>
          <a:p>
            <a:pPr>
              <a:lnSpc>
                <a:spcPct val="100000"/>
              </a:lnSpc>
            </a:pPr>
            <a:r>
              <a:rPr lang="zh-TW" altLang="en-US" dirty="0" smtClean="0">
                <a:solidFill>
                  <a:srgbClr val="0070C0"/>
                </a:solidFill>
              </a:rPr>
              <a:t>輔導員</a:t>
            </a:r>
            <a:r>
              <a:rPr lang="zh-TW" altLang="en-US" dirty="0">
                <a:solidFill>
                  <a:srgbClr val="0070C0"/>
                </a:solidFill>
              </a:rPr>
              <a:t>中立不指責，以同理心聆聽幫助服務使用者梳理</a:t>
            </a:r>
            <a:r>
              <a:rPr lang="zh-TW" altLang="en-US" dirty="0" smtClean="0">
                <a:solidFill>
                  <a:srgbClr val="0070C0"/>
                </a:solidFill>
              </a:rPr>
              <a:t>問題</a:t>
            </a:r>
            <a:r>
              <a:rPr lang="zh-TW" altLang="en-US" dirty="0" smtClean="0"/>
              <a:t>：</a:t>
            </a:r>
            <a:r>
              <a:rPr lang="zh-TW" altLang="en-US" sz="2000" i="1" dirty="0" smtClean="0"/>
              <a:t>在</a:t>
            </a:r>
            <a:r>
              <a:rPr lang="zh-TW" altLang="en-US" sz="2000" i="1" dirty="0"/>
              <a:t>這裡把優點放大之餘，不是互數對方，起碼有個輔導員好像中間人在這，告訴我們優點缺點，其實就不應該大家互相指責，反而是怎樣看對方的好處，優點，怎樣去包容，她其實教了我們一些</a:t>
            </a:r>
            <a:r>
              <a:rPr lang="en-US" sz="2000" i="1" dirty="0"/>
              <a:t>soft skill </a:t>
            </a:r>
            <a:r>
              <a:rPr lang="zh-TW" altLang="en-US" sz="2000" i="1" dirty="0"/>
              <a:t>如何去融合這些優點，我覺得可以幫到我們，就好像有個調解員，我們說了很多話，她可以幫我們梳理，如何可以做得好一點，怎樣改善，有什麼要注意，不是互數對方的問題</a:t>
            </a:r>
            <a:r>
              <a:rPr lang="en-US" sz="2000" i="1" dirty="0"/>
              <a:t>……</a:t>
            </a:r>
            <a:r>
              <a:rPr lang="zh-TW" altLang="en-US" sz="2000" i="1" dirty="0"/>
              <a:t>就像</a:t>
            </a:r>
            <a:r>
              <a:rPr lang="en-US" sz="2000" i="1" dirty="0"/>
              <a:t>observer</a:t>
            </a:r>
            <a:r>
              <a:rPr lang="zh-TW" altLang="en-US" sz="2000" i="1" dirty="0"/>
              <a:t>的形式，觀察到我們一些事情，如果我們兩個沒有人可以看，現在有一個第三者可以看到我們，這真的幫到我們</a:t>
            </a:r>
            <a:r>
              <a:rPr lang="en-US" sz="2000" i="1" dirty="0"/>
              <a:t>(024M)</a:t>
            </a:r>
            <a:r>
              <a:rPr lang="zh-TW" altLang="en-US" sz="2000" i="1" dirty="0"/>
              <a:t>。</a:t>
            </a:r>
            <a:endParaRPr lang="en-US" sz="2000" dirty="0"/>
          </a:p>
          <a:p>
            <a:pPr>
              <a:lnSpc>
                <a:spcPct val="100000"/>
              </a:lnSpc>
            </a:pPr>
            <a:r>
              <a:rPr lang="zh-TW" altLang="en-US" dirty="0">
                <a:solidFill>
                  <a:srgbClr val="0070C0"/>
                </a:solidFill>
              </a:rPr>
              <a:t>輔導員洞察核心</a:t>
            </a:r>
            <a:r>
              <a:rPr lang="zh-TW" altLang="en-US" dirty="0" smtClean="0">
                <a:solidFill>
                  <a:srgbClr val="0070C0"/>
                </a:solidFill>
              </a:rPr>
              <a:t>問題：</a:t>
            </a:r>
            <a:r>
              <a:rPr lang="zh-TW" altLang="en-US" sz="2000" i="1" dirty="0" smtClean="0"/>
              <a:t>有</a:t>
            </a:r>
            <a:r>
              <a:rPr lang="zh-TW" altLang="en-US" sz="2000" i="1" dirty="0"/>
              <a:t>一些問題是輔導員提出，她提問得很好，因為有一些問題是我們沒有想過，或者我們講不到，但是她觀察到，在我們的互動裏面觀察到，再問我們，令到我們會再深入一點去思考我們背後的動機、原因，或者怎樣可以有一個好一些的解決方法。輔導員也很好、很有心</a:t>
            </a:r>
            <a:r>
              <a:rPr lang="en-US" sz="2000" i="1" dirty="0"/>
              <a:t>(019F)</a:t>
            </a:r>
            <a:r>
              <a:rPr lang="zh-TW" altLang="en-US" sz="2000" i="1" dirty="0"/>
              <a:t>。</a:t>
            </a:r>
            <a:endParaRPr lang="en-US" sz="2000" dirty="0"/>
          </a:p>
          <a:p>
            <a:pPr>
              <a:lnSpc>
                <a:spcPct val="100000"/>
              </a:lnSpc>
            </a:pPr>
            <a:r>
              <a:rPr lang="zh-TW" altLang="en-US" dirty="0" smtClean="0">
                <a:solidFill>
                  <a:schemeClr val="accent4">
                    <a:lumMod val="50000"/>
                  </a:schemeClr>
                </a:solidFill>
              </a:rPr>
              <a:t>服務</a:t>
            </a:r>
            <a:r>
              <a:rPr lang="zh-TW" altLang="en-US" dirty="0">
                <a:solidFill>
                  <a:schemeClr val="accent4">
                    <a:lumMod val="50000"/>
                  </a:schemeClr>
                </a:solidFill>
              </a:rPr>
              <a:t>使用者積極投入，使輔導</a:t>
            </a:r>
            <a:r>
              <a:rPr lang="zh-TW" altLang="en-US" dirty="0" smtClean="0">
                <a:solidFill>
                  <a:schemeClr val="accent4">
                    <a:lumMod val="50000"/>
                  </a:schemeClr>
                </a:solidFill>
              </a:rPr>
              <a:t>事半功倍</a:t>
            </a:r>
            <a:r>
              <a:rPr lang="zh-TW" altLang="en-US" dirty="0" smtClean="0"/>
              <a:t>：</a:t>
            </a:r>
            <a:r>
              <a:rPr lang="zh-TW" altLang="en-US" sz="2000" i="1" dirty="0" smtClean="0"/>
              <a:t>我們</a:t>
            </a:r>
            <a:r>
              <a:rPr lang="zh-TW" altLang="en-US" sz="2000" i="1" dirty="0"/>
              <a:t>過後</a:t>
            </a:r>
            <a:r>
              <a:rPr lang="en-US" sz="2000" i="1" dirty="0"/>
              <a:t>(</a:t>
            </a:r>
            <a:r>
              <a:rPr lang="zh-TW" altLang="en-US" sz="2000" i="1" dirty="0"/>
              <a:t>輔導後</a:t>
            </a:r>
            <a:r>
              <a:rPr lang="en-US" sz="2000" i="1" dirty="0"/>
              <a:t>)</a:t>
            </a:r>
            <a:r>
              <a:rPr lang="zh-TW" altLang="en-US" sz="2000" i="1" dirty="0"/>
              <a:t>，食飯的時候也會談輔導談過的，如何去定立一些方案，幫助我們在溝通、解決處理衝突方面有什麼可以幫助到 </a:t>
            </a:r>
            <a:r>
              <a:rPr lang="en-US" sz="2000" i="1" dirty="0"/>
              <a:t>(019M)</a:t>
            </a:r>
            <a:endParaRPr lang="en-US" sz="2000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5817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473" y="363625"/>
            <a:ext cx="10244664" cy="745067"/>
          </a:xfrm>
        </p:spPr>
        <p:txBody>
          <a:bodyPr>
            <a:normAutofit/>
          </a:bodyPr>
          <a:lstStyle/>
          <a:p>
            <a:r>
              <a:rPr lang="zh-TW" altLang="en-US" sz="3200" b="1" dirty="0" smtClean="0"/>
              <a:t>質性</a:t>
            </a:r>
            <a:r>
              <a:rPr lang="zh-TW" altLang="en-US" sz="3200" b="1" dirty="0"/>
              <a:t>研究</a:t>
            </a:r>
            <a:r>
              <a:rPr lang="zh-TW" altLang="en-US" sz="3200" b="1" dirty="0" smtClean="0"/>
              <a:t>分析：反思以往放下包袱</a:t>
            </a:r>
            <a:endParaRPr lang="en-US" sz="3200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629473" y="1108692"/>
            <a:ext cx="10855391" cy="508406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zh-TW" altLang="en-US" dirty="0">
                <a:solidFill>
                  <a:srgbClr val="0070C0"/>
                </a:solidFill>
              </a:rPr>
              <a:t>輔導帶來安全的討論環境，輔導員的洞察力及服務使用者自身的預備，這些因素幫助服務使用者說出心底話，放下過去的包袱，使雙方釋</a:t>
            </a:r>
            <a:r>
              <a:rPr lang="zh-TW" altLang="en-US" dirty="0" smtClean="0">
                <a:solidFill>
                  <a:srgbClr val="0070C0"/>
                </a:solidFill>
              </a:rPr>
              <a:t>懷：</a:t>
            </a:r>
            <a:r>
              <a:rPr lang="zh-TW" altLang="en-US" sz="2000" i="1" dirty="0" smtClean="0"/>
              <a:t>能</a:t>
            </a:r>
            <a:r>
              <a:rPr lang="zh-TW" altLang="en-US" sz="2000" i="1" dirty="0"/>
              <a:t>挑起一些放在心內很久不敢講的東西出來，例如對我的前任、婚姻的信心、將來怎樣和我一起，導師也很坦白地令她很坦白地說出來，我才知道</a:t>
            </a:r>
            <a:r>
              <a:rPr lang="en-US" sz="2000" i="1" dirty="0"/>
              <a:t>,</a:t>
            </a:r>
            <a:r>
              <a:rPr lang="zh-TW" altLang="en-US" sz="2000" i="1" dirty="0"/>
              <a:t>原來她有這個問題，我覺得解決了一個大家放在心很久的問題</a:t>
            </a:r>
            <a:r>
              <a:rPr lang="en-US" sz="2000" i="1" dirty="0"/>
              <a:t> (007M)</a:t>
            </a:r>
            <a:r>
              <a:rPr lang="zh-TW" altLang="en-US" sz="2000" i="1" dirty="0" smtClean="0"/>
              <a:t>。</a:t>
            </a:r>
            <a:r>
              <a:rPr lang="en-US" altLang="zh-TW" sz="2000" i="1" dirty="0" smtClean="0"/>
              <a:t/>
            </a:r>
            <a:br>
              <a:rPr lang="en-US" altLang="zh-TW" sz="2000" i="1" dirty="0" smtClean="0"/>
            </a:br>
            <a:r>
              <a:rPr lang="en-US" altLang="zh-TW" sz="2000" i="1" dirty="0" smtClean="0"/>
              <a:t/>
            </a:r>
            <a:br>
              <a:rPr lang="en-US" altLang="zh-TW" sz="2000" i="1" dirty="0" smtClean="0"/>
            </a:br>
            <a:r>
              <a:rPr lang="zh-TW" altLang="en-US" sz="2000" i="1" dirty="0" smtClean="0"/>
              <a:t>清楚</a:t>
            </a:r>
            <a:r>
              <a:rPr lang="zh-TW" altLang="en-US" sz="2000" i="1" dirty="0"/>
              <a:t>對方怎麼想，以及自己心底裡有什麼恐懼要面對</a:t>
            </a:r>
            <a:r>
              <a:rPr lang="en-US" sz="2000" i="1" dirty="0"/>
              <a:t>…</a:t>
            </a:r>
            <a:r>
              <a:rPr lang="zh-TW" altLang="en-US" sz="2000" i="1" dirty="0"/>
              <a:t>肯說出來，有時候都怕尷尬，之前離婚，前妻是怎樣，以前都會尷尬，現在釋懷了 </a:t>
            </a:r>
            <a:r>
              <a:rPr lang="en-US" sz="2000" i="1" dirty="0"/>
              <a:t>(023F)</a:t>
            </a:r>
            <a:r>
              <a:rPr lang="zh-TW" altLang="en-US" sz="2000" i="1" dirty="0"/>
              <a:t>。</a:t>
            </a:r>
            <a:endParaRPr lang="en-US" sz="2000" dirty="0"/>
          </a:p>
          <a:p>
            <a:r>
              <a:rPr lang="zh-TW" altLang="en-US" dirty="0">
                <a:solidFill>
                  <a:srgbClr val="0070C0"/>
                </a:solidFill>
              </a:rPr>
              <a:t>坦誠的溝通，解開心鎖，不但令服務使用者釋懷，也使服務使用者意識到過往的問題，從而帶來改變的可能，增加了他們對再婚的</a:t>
            </a:r>
            <a:r>
              <a:rPr lang="zh-TW" altLang="en-US" dirty="0" smtClean="0">
                <a:solidFill>
                  <a:srgbClr val="0070C0"/>
                </a:solidFill>
              </a:rPr>
              <a:t>信心</a:t>
            </a:r>
            <a:r>
              <a:rPr lang="zh-TW" altLang="en-US" dirty="0" smtClean="0">
                <a:solidFill>
                  <a:schemeClr val="accent4">
                    <a:lumMod val="50000"/>
                  </a:schemeClr>
                </a:solidFill>
              </a:rPr>
              <a:t>：</a:t>
            </a:r>
            <a:r>
              <a:rPr lang="zh-TW" altLang="en-US" sz="2000" i="1" dirty="0" smtClean="0"/>
              <a:t>我</a:t>
            </a:r>
            <a:r>
              <a:rPr lang="zh-TW" altLang="en-US" sz="2000" i="1" dirty="0"/>
              <a:t>認識到可能我上一段婚姻，可能我自己也有問題，我在這裏了解到</a:t>
            </a:r>
            <a:r>
              <a:rPr lang="en-US" sz="2000" i="1" dirty="0"/>
              <a:t>. </a:t>
            </a:r>
            <a:r>
              <a:rPr lang="zh-TW" altLang="en-US" sz="2000" i="1" dirty="0"/>
              <a:t>我在下一段婚姻不會再重複那一個問題，了解清楚自己不好的地方</a:t>
            </a:r>
            <a:r>
              <a:rPr lang="en-US" sz="2000" i="1" dirty="0"/>
              <a:t> (011M)</a:t>
            </a:r>
            <a:r>
              <a:rPr lang="zh-TW" altLang="en-US" sz="2000" i="1" dirty="0" smtClean="0"/>
              <a:t>。</a:t>
            </a:r>
            <a:endParaRPr lang="en-US" altLang="zh-TW" sz="2000" dirty="0"/>
          </a:p>
          <a:p>
            <a:pPr marL="320040" lvl="1" indent="0">
              <a:buNone/>
            </a:pPr>
            <a:r>
              <a:rPr lang="zh-TW" altLang="en-US" i="1" dirty="0" smtClean="0"/>
              <a:t>其實</a:t>
            </a:r>
            <a:r>
              <a:rPr lang="zh-TW" altLang="en-US" i="1" dirty="0"/>
              <a:t>都有檢討導致之前婚姻出現問題的原因，對應這些問題希望我們日後再在一起的時候，可以避免雙方的一些錯誤地方，提醒了我們</a:t>
            </a:r>
            <a:r>
              <a:rPr lang="en-US" i="1" dirty="0"/>
              <a:t>(012F)</a:t>
            </a:r>
            <a:r>
              <a:rPr lang="zh-TW" altLang="en-US" i="1" dirty="0" smtClean="0"/>
              <a:t>。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5935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169" y="0"/>
            <a:ext cx="10244664" cy="745067"/>
          </a:xfrm>
        </p:spPr>
        <p:txBody>
          <a:bodyPr>
            <a:normAutofit/>
          </a:bodyPr>
          <a:lstStyle/>
          <a:p>
            <a:r>
              <a:rPr lang="zh-TW" altLang="en-US" sz="3200" b="1" dirty="0" smtClean="0"/>
              <a:t>質性</a:t>
            </a:r>
            <a:r>
              <a:rPr lang="zh-TW" altLang="en-US" sz="3200" b="1" dirty="0"/>
              <a:t>研究</a:t>
            </a:r>
            <a:r>
              <a:rPr lang="zh-TW" altLang="en-US" sz="3200" b="1" dirty="0" smtClean="0"/>
              <a:t>分析：增進了解 一起成長</a:t>
            </a:r>
            <a:endParaRPr lang="en-US" sz="3200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53984" y="925812"/>
            <a:ext cx="11477184" cy="593218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zh-TW" altLang="en-US" b="1" dirty="0" smtClean="0"/>
              <a:t>     有</a:t>
            </a:r>
            <a:r>
              <a:rPr lang="zh-TW" altLang="en-US" b="1" dirty="0"/>
              <a:t>助自我了解 彼此了解的</a:t>
            </a:r>
            <a:r>
              <a:rPr lang="zh-TW" altLang="en-US" b="1" dirty="0" smtClean="0"/>
              <a:t>元素</a:t>
            </a:r>
            <a:endParaRPr lang="en-US" altLang="zh-TW" b="1" dirty="0" smtClean="0"/>
          </a:p>
          <a:p>
            <a:pPr lvl="1">
              <a:lnSpc>
                <a:spcPct val="100000"/>
              </a:lnSpc>
            </a:pPr>
            <a:r>
              <a:rPr lang="zh-TW" altLang="en-US" sz="2400" dirty="0">
                <a:solidFill>
                  <a:srgbClr val="0070C0"/>
                </a:solidFill>
              </a:rPr>
              <a:t>性格測試及愛的表達有助了解自我</a:t>
            </a:r>
            <a:r>
              <a:rPr lang="en-US" sz="2400" dirty="0">
                <a:solidFill>
                  <a:srgbClr val="0070C0"/>
                </a:solidFill>
              </a:rPr>
              <a:t>, </a:t>
            </a:r>
            <a:r>
              <a:rPr lang="zh-TW" altLang="en-US" sz="2400" dirty="0">
                <a:solidFill>
                  <a:srgbClr val="0070C0"/>
                </a:solidFill>
              </a:rPr>
              <a:t>了解對方了解大家的差異</a:t>
            </a:r>
            <a:r>
              <a:rPr lang="en-US" sz="2400" dirty="0">
                <a:solidFill>
                  <a:srgbClr val="0070C0"/>
                </a:solidFill>
              </a:rPr>
              <a:t>, </a:t>
            </a:r>
            <a:r>
              <a:rPr lang="zh-TW" altLang="en-US" sz="2400" dirty="0">
                <a:solidFill>
                  <a:srgbClr val="0070C0"/>
                </a:solidFill>
              </a:rPr>
              <a:t>理解大家的不同</a:t>
            </a:r>
            <a:r>
              <a:rPr lang="zh-TW" altLang="en-US" dirty="0">
                <a:solidFill>
                  <a:srgbClr val="0070C0"/>
                </a:solidFill>
              </a:rPr>
              <a:t> </a:t>
            </a:r>
            <a:r>
              <a:rPr lang="zh-TW" altLang="en-US" dirty="0" smtClean="0"/>
              <a:t>：</a:t>
            </a:r>
            <a:r>
              <a:rPr lang="zh-TW" altLang="en-US" i="1" dirty="0" smtClean="0"/>
              <a:t>性格</a:t>
            </a:r>
            <a:r>
              <a:rPr lang="zh-TW" altLang="en-US" i="1" dirty="0"/>
              <a:t>分析令我們對自己多了解，有一些事情以為自己是，但又不是，原來對自己了解是重要的，然後對對方也有一些了解，知道原來對方是這樣看自己的，這些是日常相處不會留意的</a:t>
            </a:r>
            <a:r>
              <a:rPr lang="en-US" i="1" dirty="0"/>
              <a:t>(002F)</a:t>
            </a:r>
            <a:r>
              <a:rPr lang="zh-TW" altLang="en-US" i="1" dirty="0" smtClean="0"/>
              <a:t>。</a:t>
            </a:r>
            <a:endParaRPr lang="en-US" altLang="zh-TW" i="1" dirty="0" smtClean="0"/>
          </a:p>
          <a:p>
            <a:pPr lvl="1">
              <a:lnSpc>
                <a:spcPct val="100000"/>
              </a:lnSpc>
            </a:pPr>
            <a:r>
              <a:rPr lang="zh-TW" altLang="en-US" sz="2400" dirty="0">
                <a:solidFill>
                  <a:srgbClr val="0070C0"/>
                </a:solidFill>
              </a:rPr>
              <a:t>原生家庭影響個人成長，價值觀、行為模式，以及對家庭及不同家庭角色的期望。輔導幫助服務使用者明白原生家庭的</a:t>
            </a:r>
            <a:r>
              <a:rPr lang="zh-TW" altLang="en-US" sz="2400" dirty="0" smtClean="0">
                <a:solidFill>
                  <a:srgbClr val="0070C0"/>
                </a:solidFill>
              </a:rPr>
              <a:t>影響</a:t>
            </a:r>
            <a:r>
              <a:rPr lang="zh-TW" altLang="en-US" sz="2400" dirty="0" smtClean="0"/>
              <a:t>：</a:t>
            </a:r>
            <a:r>
              <a:rPr lang="zh-TW" altLang="en-US" i="1" dirty="0" smtClean="0"/>
              <a:t>這</a:t>
            </a:r>
            <a:r>
              <a:rPr lang="zh-TW" altLang="en-US" i="1" dirty="0"/>
              <a:t>是一個很好的平台，讓我可以知道你爸爸媽媽多一點，因為平時講起來都很表面，不會講到小時候一些瑣事</a:t>
            </a:r>
            <a:r>
              <a:rPr lang="en-US" i="1" dirty="0"/>
              <a:t>(</a:t>
            </a:r>
            <a:r>
              <a:rPr lang="zh-TW" altLang="en-US" i="1" dirty="0"/>
              <a:t>吱尾</a:t>
            </a:r>
            <a:r>
              <a:rPr lang="en-US" i="1" dirty="0"/>
              <a:t>)</a:t>
            </a:r>
            <a:r>
              <a:rPr lang="zh-TW" altLang="en-US" i="1" dirty="0"/>
              <a:t>我未必知道，但在過程中會聽多很多細微的事會更加清楚多一點。你的性格原來因為屋企影響了那麼多，我的性格又因為家人而這樣，大家的磨合是怎樣</a:t>
            </a:r>
            <a:r>
              <a:rPr lang="en-US" i="1" dirty="0"/>
              <a:t>(020F)</a:t>
            </a:r>
            <a:r>
              <a:rPr lang="zh-TW" altLang="en-US" i="1" dirty="0"/>
              <a:t>。</a:t>
            </a:r>
            <a:endParaRPr lang="en-US" dirty="0"/>
          </a:p>
          <a:p>
            <a:pPr lvl="1">
              <a:lnSpc>
                <a:spcPct val="100000"/>
              </a:lnSpc>
            </a:pPr>
            <a:r>
              <a:rPr lang="zh-TW" altLang="en-US" sz="2400" dirty="0">
                <a:solidFill>
                  <a:srgbClr val="0070C0"/>
                </a:solidFill>
              </a:rPr>
              <a:t>輔導員幫助增進雙方彼此了解 理解問題所在，了解大家的盲點與死</a:t>
            </a:r>
            <a:r>
              <a:rPr lang="zh-TW" altLang="en-US" sz="2400" dirty="0" smtClean="0">
                <a:solidFill>
                  <a:srgbClr val="0070C0"/>
                </a:solidFill>
              </a:rPr>
              <a:t>穴</a:t>
            </a:r>
            <a:r>
              <a:rPr lang="zh-TW" altLang="en-US" sz="2400" dirty="0" smtClean="0"/>
              <a:t>：</a:t>
            </a:r>
            <a:r>
              <a:rPr lang="en-US" i="1" dirty="0" smtClean="0"/>
              <a:t>…</a:t>
            </a:r>
            <a:r>
              <a:rPr lang="zh-TW" altLang="en-US" i="1" dirty="0"/>
              <a:t>將她的問題攤出來，攤出問題之後，你認不認同這問題，這些問題你覺得重不重要，又或者對方會怎樣看這些問題，我覺得是她將一些問題攤出來讓我們去共識，並不是告訴我們要怎樣做怎樣做，她不是這樣，大家把問題拿出來，對方怎麼看，你怎麼看</a:t>
            </a:r>
            <a:r>
              <a:rPr lang="en-US" i="1" dirty="0"/>
              <a:t>…</a:t>
            </a:r>
            <a:r>
              <a:rPr lang="zh-TW" altLang="en-US" i="1" dirty="0"/>
              <a:t>以你的性格，你覺得對方做這件事會有怎樣的立場，所有東西攤出來</a:t>
            </a:r>
            <a:r>
              <a:rPr lang="en-US" i="1" dirty="0"/>
              <a:t>(015M)</a:t>
            </a:r>
            <a:r>
              <a:rPr lang="zh-TW" altLang="en-US" i="1" dirty="0"/>
              <a:t>。</a:t>
            </a:r>
            <a:endParaRPr lang="en-US" dirty="0"/>
          </a:p>
          <a:p>
            <a:pPr marL="594360" lvl="2" indent="0">
              <a:lnSpc>
                <a:spcPct val="100000"/>
              </a:lnSpc>
              <a:buNone/>
            </a:pPr>
            <a:r>
              <a:rPr lang="zh-TW" altLang="en-US" sz="2000" i="1" dirty="0"/>
              <a:t>其實也真的了解到大家的性格，很多探討了大家的死穴，一些說話那些會</a:t>
            </a:r>
            <a:r>
              <a:rPr lang="en-US" sz="2000" i="1" dirty="0"/>
              <a:t>activate</a:t>
            </a:r>
            <a:r>
              <a:rPr lang="zh-TW" altLang="en-US" sz="2000" i="1" dirty="0"/>
              <a:t>到或者刺激到對方的說話，或者行動很明顯看到</a:t>
            </a:r>
            <a:r>
              <a:rPr lang="en-US" sz="2000" i="1" dirty="0"/>
              <a:t>(018F)</a:t>
            </a:r>
            <a:r>
              <a:rPr lang="zh-TW" altLang="en-US" sz="2000" i="1" dirty="0"/>
              <a:t>。</a:t>
            </a:r>
            <a:endParaRPr lang="en-US" sz="2000" dirty="0"/>
          </a:p>
          <a:p>
            <a:pPr lvl="1">
              <a:lnSpc>
                <a:spcPct val="100000"/>
              </a:lnSpc>
            </a:pPr>
            <a:endParaRPr lang="en-US" altLang="zh-TW" b="1" i="1" dirty="0" smtClean="0"/>
          </a:p>
        </p:txBody>
      </p:sp>
    </p:spTree>
    <p:extLst>
      <p:ext uri="{BB962C8B-B14F-4D97-AF65-F5344CB8AC3E}">
        <p14:creationId xmlns:p14="http://schemas.microsoft.com/office/powerpoint/2010/main" val="575894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848" y="180745"/>
            <a:ext cx="10244664" cy="745067"/>
          </a:xfrm>
        </p:spPr>
        <p:txBody>
          <a:bodyPr>
            <a:normAutofit/>
          </a:bodyPr>
          <a:lstStyle/>
          <a:p>
            <a:r>
              <a:rPr lang="zh-TW" altLang="en-US" sz="3200" b="1" dirty="0" smtClean="0"/>
              <a:t>質性</a:t>
            </a:r>
            <a:r>
              <a:rPr lang="zh-TW" altLang="en-US" sz="3200" b="1" dirty="0"/>
              <a:t>研究</a:t>
            </a:r>
            <a:r>
              <a:rPr lang="zh-TW" altLang="en-US" sz="3200" b="1" dirty="0" smtClean="0"/>
              <a:t>分析：增進了解 一起成長</a:t>
            </a:r>
            <a:endParaRPr lang="en-US" sz="3200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208848" y="1072116"/>
            <a:ext cx="11513760" cy="5127516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zh-TW" altLang="en-US" b="1" dirty="0" smtClean="0"/>
              <a:t>彼此了解對關係的助益</a:t>
            </a:r>
            <a:endParaRPr lang="en-US" altLang="zh-TW" b="1" dirty="0" smtClean="0"/>
          </a:p>
          <a:p>
            <a:pPr lvl="0"/>
            <a:r>
              <a:rPr lang="zh-TW" altLang="en-US" dirty="0">
                <a:solidFill>
                  <a:srgbClr val="0070C0"/>
                </a:solidFill>
              </a:rPr>
              <a:t>相互理解 少了誤會 多了</a:t>
            </a:r>
            <a:r>
              <a:rPr lang="zh-TW" altLang="en-US" dirty="0" smtClean="0">
                <a:solidFill>
                  <a:srgbClr val="0070C0"/>
                </a:solidFill>
              </a:rPr>
              <a:t>諒解：</a:t>
            </a:r>
            <a:r>
              <a:rPr lang="zh-TW" altLang="en-US" sz="2000" i="1" dirty="0" smtClean="0"/>
              <a:t>我</a:t>
            </a:r>
            <a:r>
              <a:rPr lang="zh-TW" altLang="en-US" sz="2000" i="1" dirty="0"/>
              <a:t>覺得她幫我們做那份性格分析，我覺得好合適。一來令我自己了解多了自己，亦都幫助我了解了對方，知道我們的矛盾之處。日後真的發生一些事情或者有一些不和的時候，你會體諒了解多了對方，因為你知道這是他的性格使然，不是他一些不想做或者不願意的一些想法，你就會更容易諒解他</a:t>
            </a:r>
            <a:r>
              <a:rPr lang="en-US" sz="2000" i="1" dirty="0"/>
              <a:t>(017F)</a:t>
            </a:r>
            <a:r>
              <a:rPr lang="zh-TW" altLang="en-US" sz="2000" i="1" dirty="0"/>
              <a:t>。</a:t>
            </a:r>
            <a:endParaRPr lang="en-US" sz="2000" dirty="0"/>
          </a:p>
          <a:p>
            <a:pPr lvl="0"/>
            <a:r>
              <a:rPr lang="zh-TW" altLang="en-US" dirty="0">
                <a:solidFill>
                  <a:schemeClr val="accent4">
                    <a:lumMod val="50000"/>
                  </a:schemeClr>
                </a:solidFill>
              </a:rPr>
              <a:t>因了解而珍惜</a:t>
            </a:r>
            <a:r>
              <a:rPr lang="zh-TW" altLang="en-US" dirty="0" smtClean="0">
                <a:solidFill>
                  <a:schemeClr val="accent4">
                    <a:lumMod val="50000"/>
                  </a:schemeClr>
                </a:solidFill>
              </a:rPr>
              <a:t>對方：</a:t>
            </a:r>
            <a:r>
              <a:rPr lang="zh-TW" altLang="en-US" sz="2000" i="1" dirty="0" smtClean="0"/>
              <a:t>本身</a:t>
            </a:r>
            <a:r>
              <a:rPr lang="zh-TW" altLang="en-US" sz="2000" i="1" dirty="0"/>
              <a:t>以為他是一個包容性很高的人，但是在性格測試後才知道他未必是包容性這麼高，純粹是對着我才會忍住，所以這一個也是很有用的，將來的相處日子上我自己也會留意多一些</a:t>
            </a:r>
            <a:r>
              <a:rPr lang="en-US" sz="2000" i="1" dirty="0"/>
              <a:t>…</a:t>
            </a:r>
            <a:r>
              <a:rPr lang="zh-TW" altLang="en-US" sz="2000" i="1" dirty="0"/>
              <a:t>但是有這麼客觀的分析，擺出來才真係會明白另一半為什麼有這些想法、另一半為什麼會這樣對我，我也會因為這樣更加珍惜他對我的好</a:t>
            </a:r>
            <a:r>
              <a:rPr lang="en-US" sz="2000" i="1" dirty="0"/>
              <a:t>(011F)</a:t>
            </a:r>
            <a:r>
              <a:rPr lang="zh-TW" altLang="en-US" sz="2000" i="1" dirty="0"/>
              <a:t>。</a:t>
            </a:r>
            <a:endParaRPr lang="en-US" sz="2000" dirty="0"/>
          </a:p>
          <a:p>
            <a:pPr lvl="0"/>
            <a:r>
              <a:rPr lang="zh-TW" altLang="en-US" dirty="0">
                <a:solidFill>
                  <a:srgbClr val="0070C0"/>
                </a:solidFill>
              </a:rPr>
              <a:t>修正自己的看法及行為 促進良性</a:t>
            </a:r>
            <a:r>
              <a:rPr lang="zh-TW" altLang="en-US" dirty="0" smtClean="0">
                <a:solidFill>
                  <a:srgbClr val="0070C0"/>
                </a:solidFill>
              </a:rPr>
              <a:t>互動</a:t>
            </a:r>
            <a:r>
              <a:rPr lang="zh-TW" altLang="en-US" dirty="0" smtClean="0">
                <a:solidFill>
                  <a:schemeClr val="accent4">
                    <a:lumMod val="50000"/>
                  </a:schemeClr>
                </a:solidFill>
              </a:rPr>
              <a:t>：</a:t>
            </a:r>
            <a:r>
              <a:rPr lang="zh-TW" altLang="en-US" sz="2000" i="1" dirty="0" smtClean="0"/>
              <a:t>因為</a:t>
            </a:r>
            <a:r>
              <a:rPr lang="zh-TW" altLang="en-US" sz="2000" i="1" dirty="0"/>
              <a:t>做那</a:t>
            </a:r>
            <a:r>
              <a:rPr lang="en-US" sz="2000" i="1" dirty="0"/>
              <a:t>TEST</a:t>
            </a:r>
            <a:r>
              <a:rPr lang="zh-TW" altLang="en-US" sz="2000" i="1" dirty="0"/>
              <a:t>可以看到對方和我原來是不同的人，你就會用</a:t>
            </a:r>
            <a:r>
              <a:rPr lang="en-US" sz="2000" i="1" dirty="0"/>
              <a:t>TEST </a:t>
            </a:r>
            <a:r>
              <a:rPr lang="zh-TW" altLang="en-US" sz="2000" i="1" dirty="0"/>
              <a:t>出來真實那個想多一點，放多一點時間和她談</a:t>
            </a:r>
            <a:r>
              <a:rPr lang="en-US" sz="2000" i="1" dirty="0"/>
              <a:t>(013M)…</a:t>
            </a:r>
            <a:r>
              <a:rPr lang="zh-TW" altLang="en-US" sz="2000" i="1" dirty="0"/>
              <a:t>我們的拗撬少了，起碼他知道我不是這樣的，也給了我信心原來他很多事情已經想好了，即不會說什麼都不理。我個人原來是要溝通的，他是不用溝通的。他不用溝通，現在我變成少些，原來他自己已經搞定</a:t>
            </a:r>
            <a:r>
              <a:rPr lang="en-US" sz="2000" i="1" dirty="0"/>
              <a:t>(013F)</a:t>
            </a:r>
            <a:r>
              <a:rPr lang="zh-TW" altLang="en-US" sz="2000" i="1" dirty="0"/>
              <a:t>。</a:t>
            </a:r>
            <a:endParaRPr lang="en-US" sz="2000" dirty="0"/>
          </a:p>
          <a:p>
            <a:pPr lvl="1">
              <a:lnSpc>
                <a:spcPct val="100000"/>
              </a:lnSpc>
            </a:pPr>
            <a:endParaRPr lang="en-US" altLang="zh-TW" b="1" i="1" dirty="0" smtClean="0"/>
          </a:p>
        </p:txBody>
      </p:sp>
    </p:spTree>
    <p:extLst>
      <p:ext uri="{BB962C8B-B14F-4D97-AF65-F5344CB8AC3E}">
        <p14:creationId xmlns:p14="http://schemas.microsoft.com/office/powerpoint/2010/main" val="335341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305" y="0"/>
            <a:ext cx="10244664" cy="745067"/>
          </a:xfrm>
        </p:spPr>
        <p:txBody>
          <a:bodyPr>
            <a:normAutofit/>
          </a:bodyPr>
          <a:lstStyle/>
          <a:p>
            <a:r>
              <a:rPr lang="zh-TW" altLang="en-US" sz="3200" b="1" dirty="0" smtClean="0"/>
              <a:t>質性</a:t>
            </a:r>
            <a:r>
              <a:rPr lang="zh-TW" altLang="en-US" sz="3200" b="1" dirty="0"/>
              <a:t>研究</a:t>
            </a:r>
            <a:r>
              <a:rPr lang="zh-TW" altLang="en-US" sz="3200" b="1" dirty="0" smtClean="0"/>
              <a:t>分析：化解衝突 增進溝通</a:t>
            </a:r>
            <a:endParaRPr lang="en-US" sz="3200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566928" y="877824"/>
            <a:ext cx="10808207" cy="502920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zh-TW" altLang="en-US" b="1" dirty="0" smtClean="0"/>
              <a:t>化解衝突</a:t>
            </a:r>
            <a:endParaRPr lang="en-US" altLang="zh-TW" b="1" dirty="0" smtClean="0"/>
          </a:p>
          <a:p>
            <a:pPr lvl="0"/>
            <a:r>
              <a:rPr lang="zh-TW" altLang="en-US" dirty="0">
                <a:solidFill>
                  <a:srgbClr val="0070C0"/>
                </a:solidFill>
              </a:rPr>
              <a:t>正視</a:t>
            </a:r>
            <a:r>
              <a:rPr lang="zh-TW" altLang="en-US" dirty="0" smtClean="0">
                <a:solidFill>
                  <a:srgbClr val="0070C0"/>
                </a:solidFill>
              </a:rPr>
              <a:t>衝突</a:t>
            </a:r>
            <a:r>
              <a:rPr lang="zh-TW" altLang="en-US" dirty="0" smtClean="0"/>
              <a:t>：</a:t>
            </a:r>
            <a:r>
              <a:rPr lang="zh-TW" altLang="en-US" sz="2000" i="1" dirty="0" smtClean="0"/>
              <a:t>其實</a:t>
            </a:r>
            <a:r>
              <a:rPr lang="zh-TW" altLang="en-US" sz="2000" i="1" dirty="0"/>
              <a:t>是一向知道問題的存在，我們之間找不到解決的方法，當然姑娘並非是提出了我們的問題</a:t>
            </a:r>
            <a:r>
              <a:rPr lang="en-US" sz="2000" i="1" dirty="0"/>
              <a:t>, </a:t>
            </a:r>
            <a:r>
              <a:rPr lang="zh-TW" altLang="en-US" sz="2000" i="1" dirty="0"/>
              <a:t>要幫到我們解決，但是起碼能夠探討得深入一點，讓我們正視原來我們之前一些衝突的問題，令我們之後可以避免，或者更加具體的去做 </a:t>
            </a:r>
            <a:r>
              <a:rPr lang="en-US" sz="2000" i="1" dirty="0"/>
              <a:t>(003F)</a:t>
            </a:r>
            <a:r>
              <a:rPr lang="zh-TW" altLang="en-US" sz="2000" i="1" dirty="0"/>
              <a:t>。</a:t>
            </a:r>
            <a:endParaRPr lang="en-US" sz="2000" dirty="0"/>
          </a:p>
          <a:p>
            <a:pPr lvl="0"/>
            <a:r>
              <a:rPr lang="zh-TW" altLang="en-US" dirty="0">
                <a:solidFill>
                  <a:srgbClr val="0070C0"/>
                </a:solidFill>
              </a:rPr>
              <a:t>找尋原委 拆解誤會 少</a:t>
            </a:r>
            <a:r>
              <a:rPr lang="zh-TW" altLang="en-US" dirty="0" smtClean="0">
                <a:solidFill>
                  <a:srgbClr val="0070C0"/>
                </a:solidFill>
              </a:rPr>
              <a:t>鑽牛角尖</a:t>
            </a:r>
            <a:r>
              <a:rPr lang="zh-TW" altLang="en-US" dirty="0" smtClean="0"/>
              <a:t>：</a:t>
            </a:r>
            <a:r>
              <a:rPr lang="zh-TW" altLang="en-US" sz="2000" i="1" dirty="0" smtClean="0"/>
              <a:t>譬如</a:t>
            </a:r>
            <a:r>
              <a:rPr lang="zh-TW" altLang="en-US" sz="2000" i="1" dirty="0"/>
              <a:t>可能我做了一些事情令到另一半感到不被受支持，但是姑娘能夠幫我解釋其實我是有做支持對方的行為，只不過是未做到對方的需要，和對方未必感受到，她會很具體的告訴我的問題在哪裏</a:t>
            </a:r>
            <a:r>
              <a:rPr lang="en-US" sz="2000" i="1" dirty="0"/>
              <a:t>(003F)</a:t>
            </a:r>
            <a:r>
              <a:rPr lang="zh-TW" altLang="en-US" sz="2000" i="1" dirty="0"/>
              <a:t>。</a:t>
            </a:r>
            <a:endParaRPr lang="en-US" sz="2000" dirty="0"/>
          </a:p>
          <a:p>
            <a:pPr lvl="0"/>
            <a:r>
              <a:rPr lang="zh-TW" altLang="en-US" dirty="0">
                <a:solidFill>
                  <a:srgbClr val="0070C0"/>
                </a:solidFill>
              </a:rPr>
              <a:t>開拓新的視角 嘗試化解</a:t>
            </a:r>
            <a:r>
              <a:rPr lang="zh-TW" altLang="en-US" dirty="0" smtClean="0">
                <a:solidFill>
                  <a:srgbClr val="0070C0"/>
                </a:solidFill>
              </a:rPr>
              <a:t>衝突</a:t>
            </a:r>
            <a:r>
              <a:rPr lang="zh-TW" altLang="en-US" dirty="0" smtClean="0"/>
              <a:t>：</a:t>
            </a:r>
            <a:r>
              <a:rPr lang="zh-TW" altLang="en-US" sz="2000" i="1" dirty="0" smtClean="0"/>
              <a:t>她</a:t>
            </a:r>
            <a:r>
              <a:rPr lang="zh-TW" altLang="en-US" sz="2000" i="1" dirty="0"/>
              <a:t>讓我們明白大家的想法，而我們如何去面對一些問題，如何去處理的時候多了一些角度、多了不同的方法，不同的東西去思考</a:t>
            </a:r>
            <a:r>
              <a:rPr lang="en-US" sz="2000" i="1" dirty="0"/>
              <a:t>(015M)</a:t>
            </a:r>
            <a:r>
              <a:rPr lang="zh-TW" altLang="en-US" sz="2000" i="1" dirty="0"/>
              <a:t>。</a:t>
            </a:r>
            <a:endParaRPr lang="en-US" sz="2000" dirty="0"/>
          </a:p>
          <a:p>
            <a:pPr lvl="0"/>
            <a:r>
              <a:rPr lang="zh-TW" altLang="en-US" dirty="0">
                <a:solidFill>
                  <a:srgbClr val="0070C0"/>
                </a:solidFill>
              </a:rPr>
              <a:t>培養問題處理能力，改善溝通及化解衝突能力</a:t>
            </a:r>
            <a:r>
              <a:rPr lang="zh-TW" altLang="en-US" dirty="0" smtClean="0">
                <a:solidFill>
                  <a:srgbClr val="0070C0"/>
                </a:solidFill>
              </a:rPr>
              <a:t>提升</a:t>
            </a:r>
            <a:r>
              <a:rPr lang="zh-TW" altLang="en-US" dirty="0" smtClean="0"/>
              <a:t>：</a:t>
            </a:r>
            <a:r>
              <a:rPr lang="zh-TW" altLang="en-US" sz="2000" i="1" dirty="0" smtClean="0"/>
              <a:t>她</a:t>
            </a:r>
            <a:r>
              <a:rPr lang="zh-TW" altLang="en-US" sz="2000" i="1" dirty="0"/>
              <a:t>不單止教，她叫我們想方法，初頭我們不懂找方法</a:t>
            </a:r>
            <a:r>
              <a:rPr lang="en-US" sz="2000" i="1" dirty="0"/>
              <a:t>(009M)..</a:t>
            </a:r>
            <a:r>
              <a:rPr lang="zh-TW" altLang="en-US" sz="2000" i="1" dirty="0"/>
              <a:t>她帶我們這樣去</a:t>
            </a:r>
            <a:r>
              <a:rPr lang="en-US" sz="2000" i="1" dirty="0"/>
              <a:t>(</a:t>
            </a:r>
            <a:r>
              <a:rPr lang="zh-TW" altLang="en-US" sz="2000" i="1" dirty="0"/>
              <a:t>想</a:t>
            </a:r>
            <a:r>
              <a:rPr lang="en-US" sz="2000" i="1" dirty="0"/>
              <a:t>/</a:t>
            </a:r>
            <a:r>
              <a:rPr lang="zh-TW" altLang="en-US" sz="2000" i="1" dirty="0"/>
              <a:t>做</a:t>
            </a:r>
            <a:r>
              <a:rPr lang="en-US" sz="2000" i="1" dirty="0"/>
              <a:t>)(009F)..</a:t>
            </a:r>
            <a:r>
              <a:rPr lang="zh-TW" altLang="en-US" sz="2000" i="1" dirty="0"/>
              <a:t>她啟發了我們用這個方法，她沒有說我要怎麼，但是她啟發了我，有啟發性，學到用這個方法去處理，我又覺得這方法</a:t>
            </a:r>
            <a:r>
              <a:rPr lang="en-US" sz="2000" i="1" dirty="0"/>
              <a:t>work</a:t>
            </a:r>
            <a:r>
              <a:rPr lang="zh-TW" altLang="en-US" sz="2000" i="1" dirty="0"/>
              <a:t>，真的</a:t>
            </a:r>
            <a:r>
              <a:rPr lang="en-US" sz="2000" i="1" dirty="0"/>
              <a:t>(009M)</a:t>
            </a:r>
            <a:r>
              <a:rPr lang="zh-TW" altLang="en-US" sz="2000" i="1" dirty="0"/>
              <a:t>。</a:t>
            </a:r>
            <a:endParaRPr lang="en-US" sz="2000" dirty="0"/>
          </a:p>
          <a:p>
            <a:pPr lvl="1">
              <a:lnSpc>
                <a:spcPct val="100000"/>
              </a:lnSpc>
            </a:pPr>
            <a:endParaRPr lang="en-US" altLang="zh-TW" b="1" i="1" dirty="0" smtClean="0"/>
          </a:p>
        </p:txBody>
      </p:sp>
    </p:spTree>
    <p:extLst>
      <p:ext uri="{BB962C8B-B14F-4D97-AF65-F5344CB8AC3E}">
        <p14:creationId xmlns:p14="http://schemas.microsoft.com/office/powerpoint/2010/main" val="2749106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3" y="0"/>
            <a:ext cx="10069465" cy="841248"/>
          </a:xfrm>
        </p:spPr>
        <p:txBody>
          <a:bodyPr>
            <a:normAutofit/>
          </a:bodyPr>
          <a:lstStyle/>
          <a:p>
            <a:r>
              <a:rPr lang="zh-TW" altLang="en-US" sz="3200" b="1" dirty="0" smtClean="0"/>
              <a:t>質性</a:t>
            </a:r>
            <a:r>
              <a:rPr lang="zh-TW" altLang="en-US" sz="3200" b="1" dirty="0"/>
              <a:t>研究</a:t>
            </a:r>
            <a:r>
              <a:rPr lang="zh-TW" altLang="en-US" sz="3200" b="1" dirty="0" smtClean="0"/>
              <a:t>分析：化解衝突 增進溝通</a:t>
            </a:r>
            <a:endParaRPr lang="en-US" sz="3200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603504" y="1024128"/>
            <a:ext cx="10771631" cy="5084064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zh-TW" altLang="en-US" b="1" dirty="0" smtClean="0"/>
              <a:t>增進溝通</a:t>
            </a:r>
            <a:endParaRPr lang="en-US" altLang="zh-TW" b="1" dirty="0" smtClean="0"/>
          </a:p>
          <a:p>
            <a:pPr>
              <a:lnSpc>
                <a:spcPct val="100000"/>
              </a:lnSpc>
            </a:pPr>
            <a:r>
              <a:rPr lang="zh-TW" altLang="en-US" dirty="0" smtClean="0">
                <a:solidFill>
                  <a:srgbClr val="0070C0"/>
                </a:solidFill>
              </a:rPr>
              <a:t>聽的學習</a:t>
            </a:r>
            <a:r>
              <a:rPr lang="zh-TW" altLang="en-US" dirty="0" smtClean="0"/>
              <a:t>：</a:t>
            </a:r>
            <a:r>
              <a:rPr lang="en-US" i="1" dirty="0"/>
              <a:t>…</a:t>
            </a:r>
            <a:r>
              <a:rPr lang="zh-TW" altLang="en-US" sz="2000" i="1" dirty="0"/>
              <a:t>可能不要聽得太快，我們的性格也有反射自己過往的經歷，例如原生家庭的問題，很容易</a:t>
            </a:r>
            <a:r>
              <a:rPr lang="en-US" sz="2000" i="1" dirty="0"/>
              <a:t>get</a:t>
            </a:r>
            <a:r>
              <a:rPr lang="zh-TW" altLang="en-US" sz="2000" i="1" dirty="0"/>
              <a:t>錯</a:t>
            </a:r>
            <a:r>
              <a:rPr lang="en-US" sz="2000" i="1" dirty="0"/>
              <a:t>meaning</a:t>
            </a:r>
            <a:r>
              <a:rPr lang="zh-TW" altLang="en-US" sz="2000" i="1" dirty="0"/>
              <a:t>，這個衝突化解也有幫助我們在面對衝突的時候也有用</a:t>
            </a:r>
            <a:r>
              <a:rPr lang="en-US" sz="2000" i="1" dirty="0"/>
              <a:t>(005M)</a:t>
            </a:r>
            <a:r>
              <a:rPr lang="zh-TW" altLang="en-US" sz="2000" i="1" dirty="0" smtClean="0"/>
              <a:t>。</a:t>
            </a:r>
            <a:endParaRPr lang="en-US" sz="2000" dirty="0" smtClean="0"/>
          </a:p>
          <a:p>
            <a:r>
              <a:rPr lang="zh-TW" altLang="en-US" dirty="0" smtClean="0">
                <a:solidFill>
                  <a:schemeClr val="accent4">
                    <a:lumMod val="50000"/>
                  </a:schemeClr>
                </a:solidFill>
              </a:rPr>
              <a:t>講的學習</a:t>
            </a:r>
            <a:r>
              <a:rPr lang="zh-TW" altLang="en-US" dirty="0" smtClean="0"/>
              <a:t>：</a:t>
            </a:r>
            <a:r>
              <a:rPr lang="zh-TW" altLang="en-US" sz="2000" i="1" dirty="0"/>
              <a:t>原來以前在我們心裏面的問題沒有講出來，因為我真是要他要主動，但是我自己擺在心裏面以為他會明白我想什麼，所以現在我會講出來，直接一點，他便會懂得怎樣做 </a:t>
            </a:r>
            <a:r>
              <a:rPr lang="en-US" sz="2000" i="1" dirty="0"/>
              <a:t>(026F)</a:t>
            </a:r>
            <a:r>
              <a:rPr lang="zh-TW" altLang="en-US" sz="2000" i="1" dirty="0"/>
              <a:t>。</a:t>
            </a:r>
            <a:endParaRPr lang="en-US" sz="2000" dirty="0"/>
          </a:p>
          <a:p>
            <a:r>
              <a:rPr lang="zh-TW" altLang="en-US" dirty="0" smtClean="0">
                <a:solidFill>
                  <a:srgbClr val="0070C0"/>
                </a:solidFill>
              </a:rPr>
              <a:t>留意彼此反應</a:t>
            </a:r>
            <a:r>
              <a:rPr lang="zh-TW" altLang="en-US" dirty="0" smtClean="0"/>
              <a:t>：</a:t>
            </a:r>
            <a:r>
              <a:rPr lang="zh-TW" altLang="en-US" sz="2000" i="1" dirty="0"/>
              <a:t>因為有時我講的東西她不明白，又誤會了我，我又以為她明白，所以誤會就是這些。姑娘就帶着我們，叫我們做一個體驗，叫她望住我講，我就能夠接收到她，原來我講的東西她不明白，我要用另一個方式去講她才明白，原來以前的誤會是我表達得不清楚，令到她誤會，我又以為她明白</a:t>
            </a:r>
            <a:r>
              <a:rPr lang="en-US" sz="2000" i="1" dirty="0"/>
              <a:t>(009M)</a:t>
            </a:r>
            <a:r>
              <a:rPr lang="zh-TW" altLang="en-US" sz="2000" i="1" dirty="0"/>
              <a:t>。</a:t>
            </a:r>
            <a:endParaRPr lang="en-US" sz="2000" dirty="0"/>
          </a:p>
          <a:p>
            <a:pPr lvl="1">
              <a:lnSpc>
                <a:spcPct val="100000"/>
              </a:lnSpc>
            </a:pPr>
            <a:endParaRPr lang="en-US" altLang="zh-TW" b="1" i="1" dirty="0" smtClean="0"/>
          </a:p>
        </p:txBody>
      </p:sp>
    </p:spTree>
    <p:extLst>
      <p:ext uri="{BB962C8B-B14F-4D97-AF65-F5344CB8AC3E}">
        <p14:creationId xmlns:p14="http://schemas.microsoft.com/office/powerpoint/2010/main" val="1527568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78004"/>
            <a:ext cx="10058400" cy="1291769"/>
          </a:xfrm>
        </p:spPr>
        <p:txBody>
          <a:bodyPr/>
          <a:lstStyle/>
          <a:p>
            <a:r>
              <a:rPr lang="zh-TW" altLang="en-US" dirty="0" smtClean="0"/>
              <a:t>研究方法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047461"/>
            <a:ext cx="10058400" cy="4154556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研究包括三部分：服務</a:t>
            </a:r>
            <a:r>
              <a:rPr lang="zh-TW" altLang="en-US" dirty="0"/>
              <a:t>開展前的形成性</a:t>
            </a:r>
            <a:r>
              <a:rPr lang="zh-TW" altLang="en-US" dirty="0" smtClean="0"/>
              <a:t>研究</a:t>
            </a:r>
            <a:r>
              <a:rPr lang="en-US" altLang="zh-TW" dirty="0" smtClean="0"/>
              <a:t>,  </a:t>
            </a:r>
            <a:r>
              <a:rPr lang="zh-TW" altLang="en-US" dirty="0" smtClean="0"/>
              <a:t>服務</a:t>
            </a:r>
            <a:r>
              <a:rPr lang="zh-TW" altLang="en-US" dirty="0"/>
              <a:t>過程</a:t>
            </a:r>
            <a:r>
              <a:rPr lang="en-US" dirty="0"/>
              <a:t>/</a:t>
            </a:r>
            <a:r>
              <a:rPr lang="zh-TW" altLang="en-US" dirty="0"/>
              <a:t>程序</a:t>
            </a:r>
            <a:r>
              <a:rPr lang="zh-TW" altLang="en-US" dirty="0" smtClean="0"/>
              <a:t>評估及服務</a:t>
            </a:r>
            <a:r>
              <a:rPr lang="zh-TW" altLang="en-US" dirty="0"/>
              <a:t>成效的量性</a:t>
            </a:r>
            <a:r>
              <a:rPr lang="zh-TW" altLang="en-US" dirty="0" smtClean="0"/>
              <a:t>研究</a:t>
            </a:r>
            <a:r>
              <a:rPr lang="en-US" altLang="zh-TW" b="1" dirty="0" smtClean="0"/>
              <a:t/>
            </a:r>
            <a:br>
              <a:rPr lang="en-US" altLang="zh-TW" b="1" dirty="0" smtClean="0"/>
            </a:br>
            <a:endParaRPr lang="en-US" altLang="zh-TW" b="1" dirty="0"/>
          </a:p>
          <a:p>
            <a:r>
              <a:rPr lang="zh-TW" altLang="en-US" dirty="0" smtClean="0"/>
              <a:t>是</a:t>
            </a:r>
            <a:r>
              <a:rPr lang="zh-TW" altLang="en-US" dirty="0"/>
              <a:t>次研究採用了量性研究、質性訪談與實地觀察三個研究</a:t>
            </a:r>
            <a:r>
              <a:rPr lang="zh-TW" altLang="en-US" dirty="0" smtClean="0"/>
              <a:t>方法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253536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3" y="0"/>
            <a:ext cx="10069465" cy="841248"/>
          </a:xfrm>
        </p:spPr>
        <p:txBody>
          <a:bodyPr>
            <a:normAutofit/>
          </a:bodyPr>
          <a:lstStyle/>
          <a:p>
            <a:r>
              <a:rPr lang="zh-TW" altLang="en-US" sz="3200" b="1" dirty="0" smtClean="0"/>
              <a:t>質性</a:t>
            </a:r>
            <a:r>
              <a:rPr lang="zh-TW" altLang="en-US" sz="3200" b="1" dirty="0"/>
              <a:t>研究</a:t>
            </a:r>
            <a:r>
              <a:rPr lang="zh-TW" altLang="en-US" sz="3200" b="1" dirty="0" smtClean="0"/>
              <a:t>分析：預備將來 準備進入婚姻</a:t>
            </a:r>
            <a:endParaRPr lang="en-US" sz="3200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603504" y="1024128"/>
            <a:ext cx="10771631" cy="5084064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zh-TW" altLang="en-US" b="1" dirty="0" smtClean="0"/>
              <a:t>婚後日常生活預備</a:t>
            </a:r>
            <a:endParaRPr lang="en-US" altLang="zh-TW" b="1" dirty="0" smtClean="0"/>
          </a:p>
          <a:p>
            <a:pPr>
              <a:lnSpc>
                <a:spcPct val="100000"/>
              </a:lnSpc>
            </a:pPr>
            <a:r>
              <a:rPr lang="zh-TW" altLang="en-US" dirty="0" smtClean="0">
                <a:solidFill>
                  <a:srgbClr val="0070C0"/>
                </a:solidFill>
              </a:rPr>
              <a:t>了解及維持婚姻家庭的概念</a:t>
            </a:r>
            <a:r>
              <a:rPr lang="zh-TW" altLang="en-US" dirty="0" smtClean="0"/>
              <a:t>：</a:t>
            </a:r>
            <a:r>
              <a:rPr lang="zh-TW" altLang="en-US" sz="2000" i="1" dirty="0" smtClean="0"/>
              <a:t>姑娘</a:t>
            </a:r>
            <a:r>
              <a:rPr lang="zh-TW" altLang="en-US" sz="2000" i="1" dirty="0"/>
              <a:t>都有提過一段婚姻要維持要靠愛情，也靠大家的溝通，如何去處理爭執，第三件是責任，包括家務，或者是錢的方面，我覺得這也是一個很好的提醒。有時候</a:t>
            </a:r>
            <a:r>
              <a:rPr lang="en-US" sz="2000" i="1" dirty="0"/>
              <a:t>ABC</a:t>
            </a:r>
            <a:r>
              <a:rPr lang="zh-TW" altLang="en-US" sz="2000" i="1" dirty="0"/>
              <a:t>都必須要有的，如果你只有</a:t>
            </a:r>
            <a:r>
              <a:rPr lang="en-US" sz="2000" i="1" dirty="0"/>
              <a:t>A</a:t>
            </a:r>
            <a:r>
              <a:rPr lang="zh-TW" altLang="en-US" sz="2000" i="1" dirty="0"/>
              <a:t>，沒有</a:t>
            </a:r>
            <a:r>
              <a:rPr lang="en-US" sz="2000" i="1" dirty="0"/>
              <a:t>B</a:t>
            </a:r>
            <a:r>
              <a:rPr lang="zh-TW" altLang="en-US" sz="2000" i="1" dirty="0"/>
              <a:t>和</a:t>
            </a:r>
            <a:r>
              <a:rPr lang="en-US" sz="2000" i="1" dirty="0"/>
              <a:t>C</a:t>
            </a:r>
            <a:r>
              <a:rPr lang="zh-TW" altLang="en-US" sz="2000" i="1" dirty="0"/>
              <a:t>也會磨滅了那個</a:t>
            </a:r>
            <a:r>
              <a:rPr lang="en-US" sz="2000" i="1" dirty="0"/>
              <a:t>A</a:t>
            </a:r>
            <a:r>
              <a:rPr lang="zh-TW" altLang="en-US" sz="2000" i="1" dirty="0"/>
              <a:t>。好像是一個鼎，要三樣都有婚姻才會健康 </a:t>
            </a:r>
            <a:r>
              <a:rPr lang="en-US" sz="2000" i="1" dirty="0"/>
              <a:t>(023F) </a:t>
            </a:r>
            <a:r>
              <a:rPr lang="zh-TW" altLang="en-US" sz="2000" i="1" dirty="0"/>
              <a:t>。</a:t>
            </a:r>
            <a:endParaRPr lang="en-US" sz="2000" dirty="0"/>
          </a:p>
          <a:p>
            <a:r>
              <a:rPr lang="zh-TW" altLang="en-US" dirty="0" smtClean="0">
                <a:solidFill>
                  <a:srgbClr val="0070C0"/>
                </a:solidFill>
              </a:rPr>
              <a:t>留意生活細節</a:t>
            </a:r>
            <a:r>
              <a:rPr lang="zh-TW" altLang="en-US" dirty="0" smtClean="0"/>
              <a:t>：</a:t>
            </a:r>
            <a:r>
              <a:rPr lang="zh-TW" altLang="en-US" sz="2000" i="1" dirty="0"/>
              <a:t>我們這樣的情況其實做了一個</a:t>
            </a:r>
            <a:r>
              <a:rPr lang="en-US" sz="2000" i="1" dirty="0"/>
              <a:t>preparation</a:t>
            </a:r>
            <a:r>
              <a:rPr lang="zh-TW" altLang="en-US" sz="2000" i="1" dirty="0"/>
              <a:t>或者一個提示，也是盼望將來一起生活這些點滴提示上面就能夠處理得到 </a:t>
            </a:r>
            <a:r>
              <a:rPr lang="en-US" sz="2000" i="1" dirty="0"/>
              <a:t>(014F)…</a:t>
            </a:r>
            <a:r>
              <a:rPr lang="zh-TW" altLang="en-US" sz="2000" i="1" dirty="0"/>
              <a:t>今天討論了婚姻之後的生活，結了婚之後要注意什麼，例如金錢上、與子女的相處上、一個婚禮怎樣用錢、大家用錢方面的價值觀</a:t>
            </a:r>
            <a:r>
              <a:rPr lang="en-US" sz="2000" i="1" dirty="0"/>
              <a:t>……</a:t>
            </a:r>
            <a:r>
              <a:rPr lang="zh-TW" altLang="en-US" sz="2000" i="1" dirty="0"/>
              <a:t>這不是一個實際的用途，而是一個</a:t>
            </a:r>
            <a:r>
              <a:rPr lang="en-US" sz="2000" i="1" dirty="0"/>
              <a:t>alert</a:t>
            </a:r>
            <a:r>
              <a:rPr lang="zh-TW" altLang="en-US" sz="2000" i="1" dirty="0"/>
              <a:t>的時候，當我們真的要處理的時候，知道原來有這幾樣事情要去處理，或者是一個問題要去談的</a:t>
            </a:r>
            <a:r>
              <a:rPr lang="en-US" sz="2000" i="1" dirty="0"/>
              <a:t>(014M)</a:t>
            </a:r>
            <a:r>
              <a:rPr lang="zh-TW" altLang="en-US" sz="2000" i="1" dirty="0"/>
              <a:t>。</a:t>
            </a:r>
            <a:endParaRPr lang="en-US" sz="2000" dirty="0"/>
          </a:p>
          <a:p>
            <a:r>
              <a:rPr lang="zh-TW" altLang="en-US" dirty="0" smtClean="0">
                <a:solidFill>
                  <a:srgbClr val="0070C0"/>
                </a:solidFill>
              </a:rPr>
              <a:t>與伴侶雙方原生家庭相</a:t>
            </a:r>
            <a:r>
              <a:rPr lang="zh-TW" altLang="en-US" dirty="0" smtClean="0">
                <a:solidFill>
                  <a:schemeClr val="accent4">
                    <a:lumMod val="50000"/>
                  </a:schemeClr>
                </a:solidFill>
              </a:rPr>
              <a:t>處</a:t>
            </a:r>
            <a:r>
              <a:rPr lang="zh-TW" altLang="en-US" dirty="0" smtClean="0"/>
              <a:t>：</a:t>
            </a:r>
            <a:r>
              <a:rPr lang="zh-TW" altLang="en-US" sz="2000" i="1" dirty="0"/>
              <a:t>不只是我們兩個人的關係，包括我們本身家人也有提到的，加上最後也有提及婚後生活，如何做規劃也有一些幫助</a:t>
            </a:r>
            <a:r>
              <a:rPr lang="en-US" sz="2000" i="1" dirty="0"/>
              <a:t>(008F)</a:t>
            </a:r>
            <a:r>
              <a:rPr lang="zh-TW" altLang="en-US" sz="2000" i="1" dirty="0"/>
              <a:t>。</a:t>
            </a:r>
            <a:endParaRPr lang="en-US" sz="2000" dirty="0"/>
          </a:p>
          <a:p>
            <a:pPr lvl="1">
              <a:lnSpc>
                <a:spcPct val="100000"/>
              </a:lnSpc>
            </a:pPr>
            <a:endParaRPr lang="en-US" altLang="zh-TW" b="1" i="1" dirty="0" smtClean="0"/>
          </a:p>
        </p:txBody>
      </p:sp>
    </p:spTree>
    <p:extLst>
      <p:ext uri="{BB962C8B-B14F-4D97-AF65-F5344CB8AC3E}">
        <p14:creationId xmlns:p14="http://schemas.microsoft.com/office/powerpoint/2010/main" val="3805914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3" y="0"/>
            <a:ext cx="10069465" cy="841248"/>
          </a:xfrm>
        </p:spPr>
        <p:txBody>
          <a:bodyPr>
            <a:normAutofit/>
          </a:bodyPr>
          <a:lstStyle/>
          <a:p>
            <a:r>
              <a:rPr lang="zh-TW" altLang="en-US" sz="3200" b="1" dirty="0" smtClean="0"/>
              <a:t>質性</a:t>
            </a:r>
            <a:r>
              <a:rPr lang="zh-TW" altLang="en-US" sz="3200" b="1" dirty="0"/>
              <a:t>研究</a:t>
            </a:r>
            <a:r>
              <a:rPr lang="zh-TW" altLang="en-US" sz="3200" b="1" dirty="0" smtClean="0"/>
              <a:t>分析：預備將來 準備進入婚姻</a:t>
            </a:r>
            <a:endParaRPr lang="en-US" sz="3200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603504" y="1024128"/>
            <a:ext cx="10771631" cy="5084064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zh-TW" altLang="en-US" b="1" dirty="0" smtClean="0"/>
              <a:t>子女教養</a:t>
            </a:r>
            <a:endParaRPr lang="en-US" altLang="zh-TW" b="1" dirty="0" smtClean="0"/>
          </a:p>
          <a:p>
            <a:pPr>
              <a:lnSpc>
                <a:spcPct val="100000"/>
              </a:lnSpc>
            </a:pPr>
            <a:r>
              <a:rPr lang="zh-TW" altLang="en-US" dirty="0" smtClean="0">
                <a:solidFill>
                  <a:srgbClr val="0070C0"/>
                </a:solidFill>
              </a:rPr>
              <a:t>幫助理解原生家庭及前段婚姻對子女教養的影響，從而令雙方可以談論這話題，並對子女教養達成一定共識</a:t>
            </a:r>
            <a:r>
              <a:rPr lang="zh-TW" altLang="en-US" dirty="0" smtClean="0"/>
              <a:t>：</a:t>
            </a:r>
            <a:r>
              <a:rPr lang="zh-TW" altLang="en-US" sz="2000" i="1" dirty="0"/>
              <a:t>可能在子女方面，因為我們這個是再婚，特別在子女，又或者剛剛女士講到可能很容易被冒犯，例如講到子女、性格弱點、講到自己一些行為的時候，有一個人去</a:t>
            </a:r>
            <a:r>
              <a:rPr lang="en-US" sz="2000" i="1" dirty="0"/>
              <a:t>guide</a:t>
            </a:r>
            <a:r>
              <a:rPr lang="zh-TW" altLang="en-US" sz="2000" i="1" dirty="0"/>
              <a:t>住，讓我們感覺可以抽身一點去讓對方認識我們背後的動機，而不是，可能，講緊當刻的情緒，給我們的感覺是能夠抽身一點去討論一些重要性的話題 </a:t>
            </a:r>
            <a:r>
              <a:rPr lang="en-US" sz="2000" i="1" dirty="0"/>
              <a:t>(019M)</a:t>
            </a:r>
            <a:r>
              <a:rPr lang="zh-TW" altLang="en-US" sz="2000" i="1" dirty="0"/>
              <a:t>。</a:t>
            </a:r>
            <a:endParaRPr lang="en-US" sz="2000" dirty="0"/>
          </a:p>
          <a:p>
            <a:pPr marL="320040" lvl="1" indent="0">
              <a:lnSpc>
                <a:spcPct val="100000"/>
              </a:lnSpc>
              <a:buNone/>
            </a:pPr>
            <a:r>
              <a:rPr lang="zh-TW" altLang="en-US" i="1" dirty="0"/>
              <a:t>管教方面，我自己父母是一些很嚴的管教方法，是講絕對的權利，服從性多啲。但她和她的女兒相處就不是的，小朋友有自己意見自己選擇多些，這兩個意識其實都很大衝突</a:t>
            </a:r>
            <a:r>
              <a:rPr lang="en-US" i="1" dirty="0"/>
              <a:t>…</a:t>
            </a:r>
            <a:r>
              <a:rPr lang="zh-TW" altLang="en-US" i="1" dirty="0"/>
              <a:t>知道大家會有這兩個意識的不同的時候，單講管教小朋友，我會知道，她管教的時候我不要給太多意見</a:t>
            </a:r>
            <a:r>
              <a:rPr lang="en-US" i="1" dirty="0"/>
              <a:t>(017M)</a:t>
            </a:r>
            <a:r>
              <a:rPr lang="zh-TW" altLang="en-US" i="1" dirty="0"/>
              <a:t>。</a:t>
            </a:r>
            <a:endParaRPr lang="en-US" dirty="0"/>
          </a:p>
          <a:p>
            <a:pPr>
              <a:lnSpc>
                <a:spcPct val="100000"/>
              </a:lnSpc>
            </a:pPr>
            <a:endParaRPr lang="en-US" altLang="zh-TW" dirty="0" smtClean="0"/>
          </a:p>
          <a:p>
            <a:pPr lvl="1">
              <a:lnSpc>
                <a:spcPct val="100000"/>
              </a:lnSpc>
            </a:pPr>
            <a:endParaRPr lang="en-US" altLang="zh-TW" b="1" i="1" dirty="0" smtClean="0"/>
          </a:p>
        </p:txBody>
      </p:sp>
    </p:spTree>
    <p:extLst>
      <p:ext uri="{BB962C8B-B14F-4D97-AF65-F5344CB8AC3E}">
        <p14:creationId xmlns:p14="http://schemas.microsoft.com/office/powerpoint/2010/main" val="2649710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3" y="0"/>
            <a:ext cx="10069465" cy="694944"/>
          </a:xfrm>
        </p:spPr>
        <p:txBody>
          <a:bodyPr>
            <a:normAutofit/>
          </a:bodyPr>
          <a:lstStyle/>
          <a:p>
            <a:r>
              <a:rPr lang="zh-TW" altLang="en-US" sz="3200" b="1" dirty="0" smtClean="0"/>
              <a:t>質性</a:t>
            </a:r>
            <a:r>
              <a:rPr lang="zh-TW" altLang="en-US" sz="3200" b="1" dirty="0"/>
              <a:t>研究</a:t>
            </a:r>
            <a:r>
              <a:rPr lang="zh-TW" altLang="en-US" sz="3200" b="1" dirty="0" smtClean="0"/>
              <a:t>分析：跟進研究</a:t>
            </a:r>
            <a:endParaRPr lang="en-US" sz="3200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603503" y="841248"/>
            <a:ext cx="10771631" cy="495604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zh-TW" altLang="en-US" b="1" dirty="0" smtClean="0"/>
              <a:t>三對服務使用者</a:t>
            </a:r>
            <a:endParaRPr lang="en-US" altLang="zh-TW" b="1" dirty="0" smtClean="0"/>
          </a:p>
          <a:p>
            <a:pPr>
              <a:lnSpc>
                <a:spcPct val="100000"/>
              </a:lnSpc>
            </a:pPr>
            <a:r>
              <a:rPr lang="zh-TW" altLang="en-US" b="1" i="1" dirty="0" smtClean="0">
                <a:solidFill>
                  <a:schemeClr val="accent4">
                    <a:lumMod val="50000"/>
                  </a:schemeClr>
                </a:solidFill>
              </a:rPr>
              <a:t>婚後生活適應理想的一對</a:t>
            </a:r>
            <a:endParaRPr lang="en-US" altLang="zh-TW" b="1" i="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zh-TW" altLang="en-US" sz="2000" dirty="0"/>
              <a:t>他們認為再婚輔導增進彼此了解和接納，加強了他們再婚的信心，而輔導中提醒放下過去，妥善處理好財務分配，使他們無後顧之憂。較特別的是他們先參加再婚婚前講座，後來才參加輔導，講座有助改變他們對再婚的看法，抹去「不道德」標籤，坦然進入新的婚姻。</a:t>
            </a:r>
            <a:endParaRPr lang="en-US" sz="2000" dirty="0"/>
          </a:p>
          <a:p>
            <a:pPr>
              <a:lnSpc>
                <a:spcPct val="100000"/>
              </a:lnSpc>
            </a:pPr>
            <a:r>
              <a:rPr lang="zh-TW" altLang="en-US" b="1" i="1" dirty="0" smtClean="0">
                <a:solidFill>
                  <a:schemeClr val="accent4">
                    <a:lumMod val="50000"/>
                  </a:schemeClr>
                </a:solidFill>
              </a:rPr>
              <a:t>仍在適應再婚生活的一對</a:t>
            </a:r>
            <a:endParaRPr lang="en-US" altLang="zh-TW" b="1" i="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zh-TW" altLang="en-US" sz="2000" dirty="0"/>
              <a:t>在最後一次輔導前發現未婚妻懷了孕，他們認為可以多幾節輔導協助當然最好，但即使輔導如期結束，他們也有新的能力應付新的挑戰。輔導幫助坦誠說出過往難以啟齒的心底話，放下前段婚姻的包袱，贍養費的處理幫助妻子從丈夫與前妻的瓜葛中抽身，他們也因輔導的提醒，為新的家庭改變自己。</a:t>
            </a:r>
          </a:p>
          <a:p>
            <a:pPr>
              <a:lnSpc>
                <a:spcPct val="100000"/>
              </a:lnSpc>
            </a:pPr>
            <a:r>
              <a:rPr lang="zh-TW" altLang="en-US" b="1" i="1" dirty="0" smtClean="0">
                <a:solidFill>
                  <a:schemeClr val="accent4">
                    <a:lumMod val="50000"/>
                  </a:schemeClr>
                </a:solidFill>
              </a:rPr>
              <a:t>家務安排衝突較多的一對</a:t>
            </a:r>
            <a:endParaRPr lang="en-US" altLang="zh-TW" b="1" i="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zh-TW" altLang="en-US" sz="2000" dirty="0"/>
              <a:t>在輔導過程中發現雙方性格差異較大，雙方對家庭的期望也不盡相同，但雙方分歧沒有收窄。丈夫認為輔導幫助妻子對再婚生活有大概的了解，亦了解了雙方對家庭生活的期望，但在實際生活仍需慢慢調整。 </a:t>
            </a:r>
            <a:endParaRPr lang="en-US" sz="2000" dirty="0"/>
          </a:p>
          <a:p>
            <a:pPr marL="0" indent="0">
              <a:lnSpc>
                <a:spcPct val="100000"/>
              </a:lnSpc>
              <a:buNone/>
            </a:pPr>
            <a:endParaRPr lang="en-US" altLang="zh-TW" sz="2000" b="1" i="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>
              <a:lnSpc>
                <a:spcPct val="100000"/>
              </a:lnSpc>
            </a:pPr>
            <a:endParaRPr lang="en-US" altLang="zh-TW" sz="2000" dirty="0" smtClean="0"/>
          </a:p>
          <a:p>
            <a:pPr lvl="1">
              <a:lnSpc>
                <a:spcPct val="100000"/>
              </a:lnSpc>
            </a:pPr>
            <a:endParaRPr lang="en-US" altLang="zh-TW" b="1" i="1" dirty="0" smtClean="0"/>
          </a:p>
        </p:txBody>
      </p:sp>
    </p:spTree>
    <p:extLst>
      <p:ext uri="{BB962C8B-B14F-4D97-AF65-F5344CB8AC3E}">
        <p14:creationId xmlns:p14="http://schemas.microsoft.com/office/powerpoint/2010/main" val="634368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049" y="-2135"/>
            <a:ext cx="10244664" cy="745067"/>
          </a:xfrm>
        </p:spPr>
        <p:txBody>
          <a:bodyPr>
            <a:normAutofit/>
          </a:bodyPr>
          <a:lstStyle/>
          <a:p>
            <a:r>
              <a:rPr lang="zh-TW" altLang="en-US" sz="3200" b="1" dirty="0" smtClean="0"/>
              <a:t>質性</a:t>
            </a:r>
            <a:r>
              <a:rPr lang="zh-TW" altLang="en-US" sz="3200" b="1" dirty="0"/>
              <a:t>研究</a:t>
            </a:r>
            <a:r>
              <a:rPr lang="zh-TW" altLang="en-US" sz="3200" b="1" dirty="0" smtClean="0"/>
              <a:t>分析：實地考察及輔導員訪問</a:t>
            </a:r>
            <a:endParaRPr lang="en-US" sz="3200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914400" y="1115568"/>
            <a:ext cx="10229088" cy="47000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b="1" dirty="0" smtClean="0"/>
              <a:t>輔導員訪問</a:t>
            </a:r>
            <a:endParaRPr lang="en-US" altLang="zh-TW" b="1" dirty="0" smtClean="0"/>
          </a:p>
          <a:p>
            <a:r>
              <a:rPr lang="zh-TW" altLang="en-US" b="1" dirty="0"/>
              <a:t>創新服務</a:t>
            </a:r>
            <a:r>
              <a:rPr lang="zh-TW" altLang="en-US" b="1" dirty="0" smtClean="0"/>
              <a:t>，需時摸索</a:t>
            </a:r>
            <a:r>
              <a:rPr lang="zh-TW" altLang="en-US" b="1" dirty="0"/>
              <a:t>和累積</a:t>
            </a:r>
            <a:r>
              <a:rPr lang="zh-TW" altLang="en-US" b="1" dirty="0" smtClean="0"/>
              <a:t>經驗</a:t>
            </a:r>
            <a:endParaRPr lang="en-US" altLang="zh-TW" b="1" dirty="0" smtClean="0"/>
          </a:p>
          <a:p>
            <a:r>
              <a:rPr lang="zh-TW" altLang="en-US" b="1" dirty="0"/>
              <a:t>面對再婚人士兼顧新舊家庭需要時的價值矛盾</a:t>
            </a:r>
            <a:endParaRPr lang="en-US" dirty="0"/>
          </a:p>
          <a:p>
            <a:r>
              <a:rPr lang="zh-TW" altLang="en-US" b="1" dirty="0"/>
              <a:t>再婚婚前輔導的成效指標</a:t>
            </a:r>
            <a:endParaRPr lang="en-US" altLang="zh-TW" b="1" dirty="0" smtClean="0"/>
          </a:p>
          <a:p>
            <a:r>
              <a:rPr lang="zh-TW" altLang="en-US" b="1" dirty="0"/>
              <a:t>服務要有核心內容，也有自選內容</a:t>
            </a:r>
            <a:endParaRPr lang="en-US" dirty="0"/>
          </a:p>
          <a:p>
            <a:r>
              <a:rPr lang="zh-TW" altLang="en-US" b="1" dirty="0"/>
              <a:t>訂定基本節數，再按需要跟進輔導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1560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-2135"/>
            <a:ext cx="10380361" cy="770231"/>
          </a:xfrm>
        </p:spPr>
        <p:txBody>
          <a:bodyPr>
            <a:normAutofit/>
          </a:bodyPr>
          <a:lstStyle/>
          <a:p>
            <a:r>
              <a:rPr lang="zh-TW" altLang="en-US" sz="3200" b="1" dirty="0" smtClean="0"/>
              <a:t>總結及建議</a:t>
            </a:r>
            <a:endParaRPr lang="en-US" sz="3200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530352" y="896112"/>
            <a:ext cx="11119104" cy="5504688"/>
          </a:xfrm>
        </p:spPr>
        <p:txBody>
          <a:bodyPr>
            <a:normAutofit fontScale="25000" lnSpcReduction="20000"/>
          </a:bodyPr>
          <a:lstStyle/>
          <a:p>
            <a:pPr lvl="0">
              <a:lnSpc>
                <a:spcPct val="120000"/>
              </a:lnSpc>
            </a:pPr>
            <a:r>
              <a:rPr lang="zh-TW" altLang="en-US" sz="8800" dirty="0" smtClean="0">
                <a:solidFill>
                  <a:schemeClr val="accent4">
                    <a:lumMod val="50000"/>
                  </a:schemeClr>
                </a:solidFill>
              </a:rPr>
              <a:t>服務</a:t>
            </a:r>
            <a:r>
              <a:rPr lang="zh-TW" altLang="en-US" sz="8800" dirty="0">
                <a:solidFill>
                  <a:schemeClr val="accent4">
                    <a:lumMod val="50000"/>
                  </a:schemeClr>
                </a:solidFill>
              </a:rPr>
              <a:t>要有核心內容，也有自選內容</a:t>
            </a:r>
            <a:r>
              <a:rPr lang="zh-TW" altLang="en-US" sz="8800" dirty="0"/>
              <a:t>：再婚輔導的核心內容包括檢示過往經歷</a:t>
            </a:r>
            <a:r>
              <a:rPr lang="en-US" sz="8800" dirty="0"/>
              <a:t>(</a:t>
            </a:r>
            <a:r>
              <a:rPr lang="zh-TW" altLang="en-US" sz="8800" dirty="0"/>
              <a:t>包括原生家庭和從前婚姻</a:t>
            </a:r>
            <a:r>
              <a:rPr lang="en-US" sz="8800" dirty="0"/>
              <a:t>/</a:t>
            </a:r>
            <a:r>
              <a:rPr lang="zh-TW" altLang="en-US" sz="8800" dirty="0"/>
              <a:t>親密關係的經歷</a:t>
            </a:r>
            <a:r>
              <a:rPr lang="en-US" sz="8800" dirty="0"/>
              <a:t>)</a:t>
            </a:r>
            <a:r>
              <a:rPr lang="zh-TW" altLang="en-US" sz="8800" dirty="0"/>
              <a:t>、性格分析、繼子女和前配偶的關係與親職配合、以及溝通與衝突。</a:t>
            </a:r>
            <a:endParaRPr lang="en-US" sz="8800" dirty="0"/>
          </a:p>
          <a:p>
            <a:pPr lvl="0">
              <a:lnSpc>
                <a:spcPct val="120000"/>
              </a:lnSpc>
            </a:pPr>
            <a:r>
              <a:rPr lang="zh-TW" altLang="en-US" sz="8800" dirty="0">
                <a:solidFill>
                  <a:schemeClr val="accent4">
                    <a:lumMod val="50000"/>
                  </a:schemeClr>
                </a:solidFill>
              </a:rPr>
              <a:t>訂定基本節數，再按需要跟進輔導</a:t>
            </a:r>
            <a:r>
              <a:rPr lang="zh-TW" altLang="en-US" sz="8800" dirty="0"/>
              <a:t>：婚前輔導的標準節數維持五節，另可透過收費的跟進輔導延續服務，更深入處理相關的議題。</a:t>
            </a:r>
            <a:endParaRPr lang="en-US" sz="8800" dirty="0"/>
          </a:p>
          <a:p>
            <a:pPr lvl="0">
              <a:lnSpc>
                <a:spcPct val="120000"/>
              </a:lnSpc>
            </a:pPr>
            <a:r>
              <a:rPr lang="zh-TW" altLang="en-US" sz="8800" dirty="0">
                <a:solidFill>
                  <a:schemeClr val="accent4">
                    <a:lumMod val="50000"/>
                  </a:schemeClr>
                </a:solidFill>
              </a:rPr>
              <a:t>設立線上再婚婚前講座</a:t>
            </a:r>
            <a:r>
              <a:rPr lang="zh-TW" altLang="en-US" sz="8800" dirty="0"/>
              <a:t>：以網上視頻方式，讓服務使用者在第一節輔導之前自行觀看，使服務使用者對再婚和再婚家庭可能面對的困難，以及再婚婚前輔導有個大概的了解。</a:t>
            </a:r>
            <a:endParaRPr lang="en-US" sz="8800" dirty="0"/>
          </a:p>
          <a:p>
            <a:pPr lvl="0">
              <a:lnSpc>
                <a:spcPct val="120000"/>
              </a:lnSpc>
            </a:pPr>
            <a:r>
              <a:rPr lang="zh-TW" altLang="en-US" sz="8800" dirty="0">
                <a:solidFill>
                  <a:schemeClr val="accent4">
                    <a:lumMod val="50000"/>
                  </a:schemeClr>
                </a:solidFill>
              </a:rPr>
              <a:t>再婚輔導輔導員訓練</a:t>
            </a:r>
            <a:r>
              <a:rPr lang="zh-TW" altLang="en-US" sz="8800" dirty="0"/>
              <a:t>：借助家庭輔導或婚姻輔導的訓練，有助輔導員即場智慧地介入伴侶二人的互動，使服務使用者得益</a:t>
            </a:r>
            <a:r>
              <a:rPr lang="en-US" sz="8800" dirty="0"/>
              <a:t>; </a:t>
            </a:r>
            <a:r>
              <a:rPr lang="zh-TW" altLang="en-US" sz="8800" dirty="0"/>
              <a:t>例如「以情緒為焦點輔導」對處理輔導過程中即場出現的衝突、或服務使用者情緒爆發有幫助。</a:t>
            </a:r>
            <a:endParaRPr lang="en-US" sz="8800" dirty="0"/>
          </a:p>
          <a:p>
            <a:pPr lvl="0">
              <a:lnSpc>
                <a:spcPct val="120000"/>
              </a:lnSpc>
            </a:pPr>
            <a:r>
              <a:rPr lang="zh-TW" altLang="en-US" sz="8800" dirty="0">
                <a:solidFill>
                  <a:schemeClr val="accent4">
                    <a:lumMod val="50000"/>
                  </a:schemeClr>
                </a:solidFill>
              </a:rPr>
              <a:t>成效指標</a:t>
            </a:r>
            <a:r>
              <a:rPr lang="zh-TW" altLang="en-US" sz="8800" dirty="0"/>
              <a:t>：服務是以建立美滿婚姻為長遠目標，但防止不幸婚姻的出現，幫助服務使用者三思也應是服務成效之一。</a:t>
            </a:r>
            <a:endParaRPr lang="en-US" sz="8800" dirty="0"/>
          </a:p>
          <a:p>
            <a:pPr lvl="0">
              <a:lnSpc>
                <a:spcPct val="120000"/>
              </a:lnSpc>
            </a:pPr>
            <a:r>
              <a:rPr lang="zh-TW" altLang="en-US" sz="8800" dirty="0">
                <a:solidFill>
                  <a:schemeClr val="accent4">
                    <a:lumMod val="50000"/>
                  </a:schemeClr>
                </a:solidFill>
              </a:rPr>
              <a:t>加強再婚輔導宣傳</a:t>
            </a:r>
            <a:r>
              <a:rPr lang="zh-TW" altLang="en-US" sz="8800" dirty="0"/>
              <a:t>：目前本港婚前輔導並不普及</a:t>
            </a:r>
            <a:r>
              <a:rPr lang="en-US" sz="8800" dirty="0"/>
              <a:t>, </a:t>
            </a:r>
            <a:r>
              <a:rPr lang="zh-TW" altLang="en-US" sz="8800" dirty="0"/>
              <a:t>應以推廣</a:t>
            </a:r>
            <a:r>
              <a:rPr lang="en-US" sz="8800" dirty="0"/>
              <a:t>, </a:t>
            </a:r>
            <a:r>
              <a:rPr lang="zh-TW" altLang="en-US" sz="8800" dirty="0"/>
              <a:t>使更多有需要的伴侶受惠。</a:t>
            </a:r>
            <a:endParaRPr lang="en-US" sz="8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9457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57335" y="4430201"/>
            <a:ext cx="13542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在服務開展前的形成</a:t>
            </a:r>
            <a:r>
              <a:rPr lang="zh-TW" altLang="en-US" dirty="0" smtClean="0"/>
              <a:t>性質性研究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36164" y="5626840"/>
            <a:ext cx="1737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1.2.2021-28.2.2021</a:t>
            </a:r>
            <a:endParaRPr lang="en-US" dirty="0"/>
          </a:p>
        </p:txBody>
      </p:sp>
      <p:sp>
        <p:nvSpPr>
          <p:cNvPr id="10" name="Right Arrow 9"/>
          <p:cNvSpPr/>
          <p:nvPr/>
        </p:nvSpPr>
        <p:spPr>
          <a:xfrm>
            <a:off x="754878" y="5248037"/>
            <a:ext cx="1881897" cy="3522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ecagon 16"/>
          <p:cNvSpPr/>
          <p:nvPr/>
        </p:nvSpPr>
        <p:spPr>
          <a:xfrm>
            <a:off x="799698" y="3297858"/>
            <a:ext cx="1211746" cy="1046451"/>
          </a:xfrm>
          <a:prstGeom prst="dec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11</a:t>
            </a:r>
            <a:r>
              <a:rPr lang="zh-TW" altLang="en-US" sz="1600" dirty="0" smtClean="0"/>
              <a:t>人</a:t>
            </a:r>
            <a:r>
              <a:rPr lang="en-US" altLang="zh-TW" sz="1600" dirty="0" smtClean="0"/>
              <a:t>, </a:t>
            </a:r>
            <a:br>
              <a:rPr lang="en-US" altLang="zh-TW" sz="1600" dirty="0" smtClean="0"/>
            </a:br>
            <a:r>
              <a:rPr lang="en-US" sz="1600" dirty="0" smtClean="0"/>
              <a:t>3</a:t>
            </a:r>
            <a:r>
              <a:rPr lang="zh-TW" altLang="en-US" sz="1600" dirty="0"/>
              <a:t>對夫婦及</a:t>
            </a:r>
            <a:r>
              <a:rPr lang="en-US" sz="1600" dirty="0"/>
              <a:t>5</a:t>
            </a:r>
            <a:r>
              <a:rPr lang="zh-TW" altLang="en-US" sz="1600" dirty="0"/>
              <a:t>個再婚</a:t>
            </a:r>
            <a:r>
              <a:rPr lang="zh-TW" altLang="en-US" sz="1600" dirty="0" smtClean="0"/>
              <a:t>人士</a:t>
            </a:r>
            <a:endParaRPr lang="en-US" sz="1600" dirty="0"/>
          </a:p>
        </p:txBody>
      </p:sp>
      <p:sp>
        <p:nvSpPr>
          <p:cNvPr id="19" name="TextBox 18"/>
          <p:cNvSpPr txBox="1"/>
          <p:nvPr/>
        </p:nvSpPr>
        <p:spPr>
          <a:xfrm>
            <a:off x="2323571" y="4013072"/>
            <a:ext cx="15958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開始服務前量</a:t>
            </a:r>
            <a:r>
              <a:rPr lang="zh-TW" altLang="en-US" dirty="0"/>
              <a:t>性問卷成效</a:t>
            </a:r>
            <a:r>
              <a:rPr lang="zh-TW" altLang="en-US" dirty="0" smtClean="0"/>
              <a:t>評估 </a:t>
            </a:r>
            <a:r>
              <a:rPr lang="en-US" altLang="zh-TW" dirty="0" smtClean="0"/>
              <a:t>(</a:t>
            </a:r>
            <a:r>
              <a:rPr lang="zh-TW" altLang="en-US" dirty="0" smtClean="0"/>
              <a:t>前測</a:t>
            </a:r>
            <a:r>
              <a:rPr lang="en-US" altLang="zh-TW" dirty="0" smtClean="0"/>
              <a:t>)</a:t>
            </a:r>
            <a:endParaRPr lang="en-US" dirty="0"/>
          </a:p>
        </p:txBody>
      </p:sp>
      <p:sp>
        <p:nvSpPr>
          <p:cNvPr id="20" name="Right Arrow 19"/>
          <p:cNvSpPr/>
          <p:nvPr/>
        </p:nvSpPr>
        <p:spPr>
          <a:xfrm>
            <a:off x="2211541" y="4945535"/>
            <a:ext cx="2167167" cy="3184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ecagon 20"/>
          <p:cNvSpPr/>
          <p:nvPr/>
        </p:nvSpPr>
        <p:spPr>
          <a:xfrm>
            <a:off x="2466045" y="2867518"/>
            <a:ext cx="1104575" cy="1046451"/>
          </a:xfrm>
          <a:prstGeom prst="dec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26</a:t>
            </a:r>
            <a:r>
              <a:rPr lang="zh-TW" altLang="en-US" dirty="0" smtClean="0"/>
              <a:t>對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52</a:t>
            </a:r>
            <a:r>
              <a:rPr lang="zh-TW" altLang="en-US" dirty="0" smtClean="0"/>
              <a:t>人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2592655" y="5177404"/>
            <a:ext cx="13421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1.2.2021-23.10.2021</a:t>
            </a:r>
            <a:endParaRPr lang="en-US" dirty="0"/>
          </a:p>
        </p:txBody>
      </p:sp>
      <p:sp>
        <p:nvSpPr>
          <p:cNvPr id="23" name="Right Arrow 22"/>
          <p:cNvSpPr/>
          <p:nvPr/>
        </p:nvSpPr>
        <p:spPr>
          <a:xfrm>
            <a:off x="3855863" y="4590289"/>
            <a:ext cx="2252329" cy="3293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23"/>
          <p:cNvSpPr/>
          <p:nvPr/>
        </p:nvSpPr>
        <p:spPr>
          <a:xfrm>
            <a:off x="5555790" y="4189053"/>
            <a:ext cx="2454354" cy="3105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4224007" y="3576235"/>
            <a:ext cx="123597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/>
              <a:t>服務實踐期間的實地觀察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6344277" y="4590289"/>
            <a:ext cx="13361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24.4.2021-30.11.2021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4490738" y="4810900"/>
            <a:ext cx="1737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22.5.2021-16.7.2021</a:t>
            </a:r>
            <a:endParaRPr lang="en-US" dirty="0"/>
          </a:p>
        </p:txBody>
      </p:sp>
      <p:sp>
        <p:nvSpPr>
          <p:cNvPr id="28" name="Decagon 27"/>
          <p:cNvSpPr/>
          <p:nvPr/>
        </p:nvSpPr>
        <p:spPr>
          <a:xfrm>
            <a:off x="5925935" y="1704238"/>
            <a:ext cx="1240227" cy="1238948"/>
          </a:xfrm>
          <a:prstGeom prst="dec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zh-TW" altLang="en-US" sz="1600" dirty="0" smtClean="0"/>
              <a:t>問卷：</a:t>
            </a:r>
            <a:r>
              <a:rPr lang="en-US" sz="1600" dirty="0" smtClean="0"/>
              <a:t>25</a:t>
            </a:r>
            <a:r>
              <a:rPr lang="zh-TW" altLang="en-US" sz="1600" dirty="0" smtClean="0"/>
              <a:t>對</a:t>
            </a:r>
            <a:r>
              <a:rPr lang="en-US" altLang="zh-TW" sz="1600" dirty="0" smtClean="0"/>
              <a:t>49</a:t>
            </a:r>
            <a:r>
              <a:rPr lang="zh-TW" altLang="en-US" sz="1600" dirty="0" smtClean="0"/>
              <a:t>人</a:t>
            </a:r>
            <a:r>
              <a:rPr lang="en-US" altLang="zh-TW" sz="1600" dirty="0" smtClean="0"/>
              <a:t>; </a:t>
            </a:r>
            <a:r>
              <a:rPr lang="zh-TW" altLang="en-US" sz="1600" dirty="0" smtClean="0"/>
              <a:t>訪談：</a:t>
            </a:r>
            <a:r>
              <a:rPr lang="en-US" altLang="zh-TW" sz="1600" dirty="0" smtClean="0"/>
              <a:t>26</a:t>
            </a:r>
            <a:r>
              <a:rPr lang="zh-TW" altLang="en-US" sz="1600" dirty="0" smtClean="0"/>
              <a:t>對</a:t>
            </a:r>
            <a:r>
              <a:rPr lang="en-US" altLang="zh-TW" sz="1600" dirty="0" smtClean="0"/>
              <a:t>, 50 </a:t>
            </a:r>
            <a:r>
              <a:rPr lang="zh-TW" altLang="en-US" sz="1600" dirty="0" smtClean="0"/>
              <a:t>人</a:t>
            </a:r>
            <a:r>
              <a:rPr lang="en-US" altLang="zh-TW" sz="1600" dirty="0" smtClean="0"/>
              <a:t> </a:t>
            </a:r>
            <a:br>
              <a:rPr lang="en-US" altLang="zh-TW" sz="1600" dirty="0" smtClean="0"/>
            </a:br>
            <a:endParaRPr lang="en-US" sz="1600" dirty="0"/>
          </a:p>
        </p:txBody>
      </p:sp>
      <p:sp>
        <p:nvSpPr>
          <p:cNvPr id="29" name="Rectangle 28"/>
          <p:cNvSpPr/>
          <p:nvPr/>
        </p:nvSpPr>
        <p:spPr>
          <a:xfrm>
            <a:off x="5884273" y="3015509"/>
            <a:ext cx="144901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 smtClean="0"/>
              <a:t>服務完結量</a:t>
            </a:r>
            <a:r>
              <a:rPr lang="zh-TW" altLang="en-US" dirty="0"/>
              <a:t>性問卷成效評估 </a:t>
            </a:r>
            <a:r>
              <a:rPr lang="en-US" altLang="zh-TW" dirty="0" smtClean="0"/>
              <a:t>(</a:t>
            </a:r>
            <a:r>
              <a:rPr lang="zh-TW" altLang="en-US" dirty="0" smtClean="0"/>
              <a:t>後測</a:t>
            </a:r>
            <a:r>
              <a:rPr lang="en-US" altLang="zh-TW" dirty="0" smtClean="0"/>
              <a:t>) + </a:t>
            </a:r>
            <a:r>
              <a:rPr lang="zh-TW" altLang="en-US" dirty="0" smtClean="0"/>
              <a:t>訪談</a:t>
            </a:r>
            <a:endParaRPr lang="en-US" dirty="0"/>
          </a:p>
        </p:txBody>
      </p:sp>
      <p:sp>
        <p:nvSpPr>
          <p:cNvPr id="30" name="Decagon 29"/>
          <p:cNvSpPr/>
          <p:nvPr/>
        </p:nvSpPr>
        <p:spPr>
          <a:xfrm>
            <a:off x="4175159" y="2414845"/>
            <a:ext cx="1104575" cy="1046451"/>
          </a:xfrm>
          <a:prstGeom prst="dec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r>
              <a:rPr lang="zh-TW" altLang="en-US" dirty="0" smtClean="0"/>
              <a:t>對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(2</a:t>
            </a:r>
            <a:r>
              <a:rPr lang="zh-TW" altLang="en-US" dirty="0" smtClean="0"/>
              <a:t>對完成</a:t>
            </a:r>
            <a:r>
              <a:rPr lang="en-US" altLang="zh-TW" dirty="0" smtClean="0"/>
              <a:t>)</a:t>
            </a:r>
            <a:endParaRPr lang="en-US" dirty="0"/>
          </a:p>
        </p:txBody>
      </p:sp>
      <p:sp>
        <p:nvSpPr>
          <p:cNvPr id="31" name="Decagon 30"/>
          <p:cNvSpPr/>
          <p:nvPr/>
        </p:nvSpPr>
        <p:spPr>
          <a:xfrm>
            <a:off x="10067062" y="1657929"/>
            <a:ext cx="1104575" cy="1046451"/>
          </a:xfrm>
          <a:prstGeom prst="dec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2</a:t>
            </a:r>
            <a:r>
              <a:rPr lang="zh-TW" altLang="en-US" dirty="0" smtClean="0"/>
              <a:t>人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10067062" y="2833057"/>
            <a:ext cx="12552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再婚婚前輔導服務同工訪問 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10190434" y="4159643"/>
            <a:ext cx="1302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23.11.2021</a:t>
            </a:r>
            <a:endParaRPr lang="en-US" dirty="0"/>
          </a:p>
        </p:txBody>
      </p:sp>
      <p:sp>
        <p:nvSpPr>
          <p:cNvPr id="34" name="Right Arrow 33"/>
          <p:cNvSpPr/>
          <p:nvPr/>
        </p:nvSpPr>
        <p:spPr>
          <a:xfrm>
            <a:off x="10151722" y="3798819"/>
            <a:ext cx="1341211" cy="3608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7871126" y="2794669"/>
            <a:ext cx="16580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服務完結量性問卷成效評估 </a:t>
            </a:r>
            <a:r>
              <a:rPr lang="en-US" altLang="zh-TW" dirty="0" smtClean="0"/>
              <a:t>(</a:t>
            </a:r>
            <a:r>
              <a:rPr lang="zh-TW" altLang="en-US" dirty="0" smtClean="0"/>
              <a:t>跟進</a:t>
            </a:r>
            <a:r>
              <a:rPr lang="en-US" altLang="zh-TW" dirty="0" smtClean="0"/>
              <a:t>) </a:t>
            </a:r>
            <a:r>
              <a:rPr lang="en-US" altLang="zh-TW" dirty="0"/>
              <a:t>+ </a:t>
            </a:r>
            <a:r>
              <a:rPr lang="zh-TW" altLang="en-US" dirty="0"/>
              <a:t>訪談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8246229" y="4107035"/>
            <a:ext cx="1592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31.8.2021-</a:t>
            </a:r>
          </a:p>
          <a:p>
            <a:r>
              <a:rPr lang="en-US" dirty="0" smtClean="0"/>
              <a:t>15.10.2021</a:t>
            </a:r>
            <a:endParaRPr lang="en-US" dirty="0"/>
          </a:p>
        </p:txBody>
      </p:sp>
      <p:sp>
        <p:nvSpPr>
          <p:cNvPr id="37" name="Decagon 36"/>
          <p:cNvSpPr/>
          <p:nvPr/>
        </p:nvSpPr>
        <p:spPr>
          <a:xfrm>
            <a:off x="8010144" y="1594109"/>
            <a:ext cx="1104575" cy="1046451"/>
          </a:xfrm>
          <a:prstGeom prst="dec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6</a:t>
            </a:r>
            <a:r>
              <a:rPr lang="zh-TW" altLang="en-US" dirty="0" smtClean="0"/>
              <a:t>人</a:t>
            </a:r>
            <a:endParaRPr lang="en-US" dirty="0"/>
          </a:p>
        </p:txBody>
      </p:sp>
      <p:sp>
        <p:nvSpPr>
          <p:cNvPr id="38" name="Right Arrow 37"/>
          <p:cNvSpPr/>
          <p:nvPr/>
        </p:nvSpPr>
        <p:spPr>
          <a:xfrm>
            <a:off x="7431264" y="3798817"/>
            <a:ext cx="2395620" cy="3445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457200" y="676656"/>
            <a:ext cx="39215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 smtClean="0"/>
              <a:t>研究流程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499408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9723" y="159344"/>
            <a:ext cx="10376451" cy="874326"/>
          </a:xfrm>
        </p:spPr>
        <p:txBody>
          <a:bodyPr/>
          <a:lstStyle/>
          <a:p>
            <a:r>
              <a:rPr lang="zh-TW" altLang="en-US" dirty="0" smtClean="0"/>
              <a:t>研究方法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82168867"/>
              </p:ext>
            </p:extLst>
          </p:nvPr>
        </p:nvGraphicFramePr>
        <p:xfrm>
          <a:off x="677334" y="1033670"/>
          <a:ext cx="10911691" cy="57025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02305">
                  <a:extLst>
                    <a:ext uri="{9D8B030D-6E8A-4147-A177-3AD203B41FA5}">
                      <a16:colId xmlns:a16="http://schemas.microsoft.com/office/drawing/2014/main" val="32197336"/>
                    </a:ext>
                  </a:extLst>
                </a:gridCol>
                <a:gridCol w="4516116">
                  <a:extLst>
                    <a:ext uri="{9D8B030D-6E8A-4147-A177-3AD203B41FA5}">
                      <a16:colId xmlns:a16="http://schemas.microsoft.com/office/drawing/2014/main" val="1998112528"/>
                    </a:ext>
                  </a:extLst>
                </a:gridCol>
                <a:gridCol w="2393270">
                  <a:extLst>
                    <a:ext uri="{9D8B030D-6E8A-4147-A177-3AD203B41FA5}">
                      <a16:colId xmlns:a16="http://schemas.microsoft.com/office/drawing/2014/main" val="1916259457"/>
                    </a:ext>
                  </a:extLst>
                </a:gridCol>
              </a:tblGrid>
              <a:tr h="46434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0" spc="5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研究活動及參與人數</a:t>
                      </a:r>
                      <a:endParaRPr lang="en-US" sz="1800" kern="1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PMingLiU" panose="02020500000000000000" pitchFamily="18" charset="-12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0" spc="5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參與人數</a:t>
                      </a:r>
                      <a:endParaRPr lang="en-US" sz="1800" kern="1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PMingLiU" panose="02020500000000000000" pitchFamily="18" charset="-12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0" spc="5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日程</a:t>
                      </a:r>
                      <a:endParaRPr lang="en-US" sz="1800" kern="1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PMingLiU" panose="02020500000000000000" pitchFamily="18" charset="-12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84684952"/>
                  </a:ext>
                </a:extLst>
              </a:tr>
              <a:tr h="46434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zh-TW" sz="1800" kern="0" spc="100" baseline="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在服務開展前的形成性研究</a:t>
                      </a:r>
                      <a:endParaRPr lang="en-US" sz="1800" kern="100" spc="100" baseline="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PMingLiU" panose="02020500000000000000" pitchFamily="18" charset="-12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kern="0" spc="100" baseline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11</a:t>
                      </a:r>
                      <a:r>
                        <a:rPr lang="zh-TW" sz="1800" kern="0" spc="100" baseline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人</a:t>
                      </a:r>
                      <a:r>
                        <a:rPr lang="en-US" sz="1800" kern="0" spc="100" baseline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(3</a:t>
                      </a:r>
                      <a:r>
                        <a:rPr lang="zh-TW" sz="1800" kern="0" spc="100" baseline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對夫婦及</a:t>
                      </a:r>
                      <a:r>
                        <a:rPr lang="en-US" sz="1800" kern="0" spc="100" baseline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zh-TW" sz="1800" kern="0" spc="100" baseline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個再婚人士</a:t>
                      </a:r>
                      <a:r>
                        <a:rPr lang="en-US" sz="1800" kern="0" spc="100" baseline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)</a:t>
                      </a:r>
                      <a:endParaRPr lang="en-US" sz="1800" kern="100" spc="100" baseline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PMingLiU" panose="02020500000000000000" pitchFamily="18" charset="-12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kern="0" spc="5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1.2.2021-28.2.2021</a:t>
                      </a:r>
                      <a:endParaRPr lang="en-US" sz="1800" kern="10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PMingLiU" panose="02020500000000000000" pitchFamily="18" charset="-12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29050578"/>
                  </a:ext>
                </a:extLst>
              </a:tr>
              <a:tr h="58551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zh-TW" sz="1800" kern="0" spc="100" baseline="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評估研究 </a:t>
                      </a:r>
                      <a:endParaRPr lang="en-US" sz="1800" kern="100" spc="100" baseline="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PMingLiU" panose="02020500000000000000" pitchFamily="18" charset="-12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kern="0" spc="100" baseline="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lang="zh-TW" sz="1800" kern="0" spc="100" baseline="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量性問卷成效評估</a:t>
                      </a:r>
                      <a:endParaRPr lang="en-US" sz="1800" kern="100" spc="100" baseline="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PMingLiU" panose="02020500000000000000" pitchFamily="18" charset="-12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kern="0" spc="100" baseline="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27</a:t>
                      </a:r>
                      <a:r>
                        <a:rPr lang="zh-TW" sz="1800" kern="0" spc="100" baseline="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對共</a:t>
                      </a:r>
                      <a:r>
                        <a:rPr lang="en-US" sz="1800" kern="0" spc="100" baseline="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54</a:t>
                      </a:r>
                      <a:r>
                        <a:rPr lang="zh-TW" sz="1800" kern="0" spc="100" baseline="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人</a:t>
                      </a:r>
                      <a:r>
                        <a:rPr lang="en-US" sz="1800" kern="0" spc="100" baseline="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sz="1800" kern="0" spc="100" baseline="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所接觸到的服務使用者總數</a:t>
                      </a:r>
                      <a:r>
                        <a:rPr lang="en-US" sz="1800" kern="0" spc="100" baseline="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)</a:t>
                      </a:r>
                      <a:endParaRPr lang="en-US" sz="1800" kern="100" spc="100" baseline="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PMingLiU" panose="02020500000000000000" pitchFamily="18" charset="-12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kern="0" spc="5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1.2.2021-   30.11.2021</a:t>
                      </a:r>
                      <a:endParaRPr lang="en-US" sz="1800" kern="10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PMingLiU" panose="02020500000000000000" pitchFamily="18" charset="-12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24547009"/>
                  </a:ext>
                </a:extLst>
              </a:tr>
              <a:tr h="585516">
                <a:tc>
                  <a:txBody>
                    <a:bodyPr/>
                    <a:lstStyle/>
                    <a:p>
                      <a:pPr marL="464185" indent="450215" algn="just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zh-TW" sz="1800" kern="0" spc="100" baseline="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前測：</a:t>
                      </a:r>
                      <a:endParaRPr lang="en-US" sz="1800" kern="100" spc="100" baseline="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PMingLiU" panose="02020500000000000000" pitchFamily="18" charset="-12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kern="0" spc="100" baseline="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26</a:t>
                      </a:r>
                      <a:r>
                        <a:rPr lang="zh-TW" sz="1800" kern="0" spc="100" baseline="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對共</a:t>
                      </a:r>
                      <a:r>
                        <a:rPr lang="en-US" sz="1800" kern="0" spc="100" baseline="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52</a:t>
                      </a:r>
                      <a:r>
                        <a:rPr lang="zh-TW" sz="1800" kern="0" spc="100" baseline="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人</a:t>
                      </a:r>
                      <a:r>
                        <a:rPr lang="en-US" sz="1800" kern="0" spc="100" baseline="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(27</a:t>
                      </a:r>
                      <a:r>
                        <a:rPr lang="zh-TW" sz="1800" kern="0" spc="100" baseline="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對服務使用者中有</a:t>
                      </a:r>
                      <a:r>
                        <a:rPr lang="en-US" sz="1800" kern="0" spc="100" baseline="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zh-TW" sz="1800" kern="0" spc="100" baseline="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對拒絕參加量性評估，只同意參與質性訪問</a:t>
                      </a:r>
                      <a:r>
                        <a:rPr lang="en-US" sz="1800" kern="0" spc="100" baseline="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)</a:t>
                      </a:r>
                      <a:endParaRPr lang="en-US" sz="1800" kern="100" spc="100" baseline="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PMingLiU" panose="02020500000000000000" pitchFamily="18" charset="-12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kern="0" spc="5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kern="1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PMingLiU" panose="02020500000000000000" pitchFamily="18" charset="-12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 algn="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kern="0" spc="5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kern="1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PMingLiU" panose="02020500000000000000" pitchFamily="18" charset="-12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46919017"/>
                  </a:ext>
                </a:extLst>
              </a:tr>
              <a:tr h="735156">
                <a:tc>
                  <a:txBody>
                    <a:bodyPr/>
                    <a:lstStyle/>
                    <a:p>
                      <a:pPr marL="464185" indent="450215" algn="just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zh-TW" sz="1800" kern="0" spc="100" baseline="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後測：</a:t>
                      </a:r>
                      <a:endParaRPr lang="en-US" sz="1800" kern="100" spc="100" baseline="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PMingLiU" panose="02020500000000000000" pitchFamily="18" charset="-12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kern="0" spc="100" baseline="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25</a:t>
                      </a:r>
                      <a:r>
                        <a:rPr lang="zh-TW" sz="1800" kern="0" spc="100" baseline="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對共</a:t>
                      </a:r>
                      <a:r>
                        <a:rPr lang="en-US" sz="1800" kern="0" spc="100" baseline="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49</a:t>
                      </a:r>
                      <a:r>
                        <a:rPr lang="zh-TW" sz="1800" kern="0" spc="100" baseline="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人</a:t>
                      </a:r>
                      <a:r>
                        <a:rPr lang="en-US" sz="1800" kern="0" spc="100" baseline="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(26</a:t>
                      </a:r>
                      <a:r>
                        <a:rPr lang="zh-TW" sz="1800" kern="0" spc="100" baseline="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對參與前測的服務使用者中，有</a:t>
                      </a:r>
                      <a:r>
                        <a:rPr lang="en-US" sz="1800" kern="0" spc="100" baseline="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zh-TW" sz="1800" kern="0" spc="100" baseline="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對未及完成婚前輔導，另有</a:t>
                      </a:r>
                      <a:r>
                        <a:rPr lang="en-US" sz="1800" kern="0" spc="100" baseline="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zh-TW" sz="1800" kern="0" spc="100" baseline="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位男士拒絕填寫後測問卷</a:t>
                      </a:r>
                      <a:r>
                        <a:rPr lang="en-US" sz="1800" kern="0" spc="100" baseline="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)</a:t>
                      </a:r>
                      <a:endParaRPr lang="en-US" sz="1800" kern="100" spc="100" baseline="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PMingLiU" panose="02020500000000000000" pitchFamily="18" charset="-12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kern="0" spc="5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kern="1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PMingLiU" panose="02020500000000000000" pitchFamily="18" charset="-12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 algn="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kern="0" spc="5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kern="1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PMingLiU" panose="02020500000000000000" pitchFamily="18" charset="-12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08187089"/>
                  </a:ext>
                </a:extLst>
              </a:tr>
              <a:tr h="464341">
                <a:tc>
                  <a:txBody>
                    <a:bodyPr/>
                    <a:lstStyle/>
                    <a:p>
                      <a:pPr marL="464185" indent="450215" algn="just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zh-TW" sz="1800" kern="0" spc="100" baseline="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跟進：</a:t>
                      </a:r>
                      <a:endParaRPr lang="en-US" sz="1800" kern="100" spc="100" baseline="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PMingLiU" panose="02020500000000000000" pitchFamily="18" charset="-12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kern="0" spc="100" baseline="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zh-TW" sz="1800" kern="0" spc="100" baseline="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對共</a:t>
                      </a:r>
                      <a:r>
                        <a:rPr lang="en-US" sz="1800" kern="0" spc="100" baseline="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zh-TW" sz="1800" kern="0" spc="100" baseline="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人</a:t>
                      </a:r>
                      <a:endParaRPr lang="en-US" sz="1800" kern="100" spc="100" baseline="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PMingLiU" panose="02020500000000000000" pitchFamily="18" charset="-12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kern="0" spc="5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kern="1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PMingLiU" panose="02020500000000000000" pitchFamily="18" charset="-12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61804920"/>
                  </a:ext>
                </a:extLst>
              </a:tr>
              <a:tr h="98020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kern="0" spc="100" baseline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2.</a:t>
                      </a:r>
                      <a:r>
                        <a:rPr lang="zh-TW" sz="1800" kern="0" spc="100" baseline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質性過程評估訪談 </a:t>
                      </a:r>
                      <a:endParaRPr lang="en-US" sz="1800" kern="100" spc="100" baseline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PMingLiU" panose="02020500000000000000" pitchFamily="18" charset="-12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kern="0" spc="100" baseline="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26</a:t>
                      </a:r>
                      <a:r>
                        <a:rPr lang="zh-TW" sz="1800" kern="0" spc="100" baseline="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對共</a:t>
                      </a:r>
                      <a:r>
                        <a:rPr lang="en-US" sz="1800" kern="0" spc="100" baseline="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50</a:t>
                      </a:r>
                      <a:r>
                        <a:rPr lang="zh-TW" sz="1800" kern="0" spc="100" baseline="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人</a:t>
                      </a:r>
                      <a:r>
                        <a:rPr lang="en-US" sz="1800" kern="0" spc="100" baseline="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(26</a:t>
                      </a:r>
                      <a:r>
                        <a:rPr lang="zh-TW" sz="1800" kern="0" spc="100" baseline="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對當中有兩位男士沒有接受訪問</a:t>
                      </a:r>
                      <a:r>
                        <a:rPr lang="en-US" sz="1800" kern="0" spc="100" baseline="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; 26</a:t>
                      </a:r>
                      <a:r>
                        <a:rPr lang="zh-TW" sz="1800" kern="0" spc="100" baseline="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對當中包括</a:t>
                      </a:r>
                      <a:r>
                        <a:rPr lang="en-US" sz="1800" kern="0" spc="100" baseline="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25</a:t>
                      </a:r>
                      <a:r>
                        <a:rPr lang="zh-TW" sz="1800" kern="0" spc="100" baseline="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對參與後測的服務使用者及拒絕參加量性評估，只同意參與質性訪問那一對</a:t>
                      </a:r>
                      <a:r>
                        <a:rPr lang="en-US" sz="1800" kern="0" spc="100" baseline="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)</a:t>
                      </a:r>
                      <a:endParaRPr lang="en-US" sz="1800" kern="100" spc="100" baseline="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PMingLiU" panose="02020500000000000000" pitchFamily="18" charset="-12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kern="0" spc="5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24.4.2021-30.11.2021</a:t>
                      </a:r>
                      <a:endParaRPr lang="en-US" sz="1800" kern="1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PMingLiU" panose="02020500000000000000" pitchFamily="18" charset="-12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69030431"/>
                  </a:ext>
                </a:extLst>
              </a:tr>
              <a:tr h="46434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kern="0" spc="100" baseline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3.</a:t>
                      </a:r>
                      <a:r>
                        <a:rPr lang="zh-TW" sz="1800" kern="0" spc="100" baseline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服務實踐的實地觀察</a:t>
                      </a:r>
                      <a:endParaRPr lang="en-US" sz="1800" kern="100" spc="100" baseline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PMingLiU" panose="02020500000000000000" pitchFamily="18" charset="-12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kern="0" spc="100" baseline="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zh-TW" sz="1800" kern="0" spc="100" baseline="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對夫婦</a:t>
                      </a:r>
                      <a:endParaRPr lang="en-US" sz="1800" kern="100" spc="100" baseline="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PMingLiU" panose="02020500000000000000" pitchFamily="18" charset="-12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kern="0" spc="5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22.5.2021-16.7.2021</a:t>
                      </a:r>
                      <a:endParaRPr lang="en-US" sz="1800" kern="1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PMingLiU" panose="02020500000000000000" pitchFamily="18" charset="-12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13326417"/>
                  </a:ext>
                </a:extLst>
              </a:tr>
              <a:tr h="46434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kern="0" spc="100" baseline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4.</a:t>
                      </a:r>
                      <a:r>
                        <a:rPr lang="zh-TW" sz="1800" kern="0" spc="100" baseline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明光社再婚婚前輔導服務同工訪問 </a:t>
                      </a:r>
                      <a:endParaRPr lang="en-US" sz="1800" kern="100" spc="100" baseline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PMingLiU" panose="02020500000000000000" pitchFamily="18" charset="-12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kern="0" spc="100" baseline="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zh-TW" sz="1800" kern="0" spc="100" baseline="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位輔導員</a:t>
                      </a:r>
                      <a:endParaRPr lang="en-US" sz="1800" kern="100" spc="100" baseline="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PMingLiU" panose="02020500000000000000" pitchFamily="18" charset="-12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kern="0" spc="5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23.11.2021</a:t>
                      </a:r>
                      <a:endParaRPr lang="en-US" sz="1800" kern="1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PMingLiU" panose="02020500000000000000" pitchFamily="18" charset="-12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282733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3829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2" y="0"/>
            <a:ext cx="10058400" cy="993595"/>
          </a:xfrm>
        </p:spPr>
        <p:txBody>
          <a:bodyPr/>
          <a:lstStyle/>
          <a:p>
            <a:r>
              <a:rPr lang="zh-TW" altLang="en-US" b="1" dirty="0"/>
              <a:t>量性研究</a:t>
            </a:r>
            <a:r>
              <a:rPr lang="zh-TW" altLang="en-US" b="1" dirty="0" smtClean="0"/>
              <a:t>分析：</a:t>
            </a:r>
            <a:r>
              <a:rPr lang="zh-TW" altLang="en-US" b="1" dirty="0"/>
              <a:t>服務使用者背景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6802" y="1570382"/>
            <a:ext cx="9879494" cy="4830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734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765" y="0"/>
            <a:ext cx="10058400" cy="993595"/>
          </a:xfrm>
        </p:spPr>
        <p:txBody>
          <a:bodyPr/>
          <a:lstStyle/>
          <a:p>
            <a:r>
              <a:rPr lang="zh-TW" altLang="en-US" b="1" dirty="0"/>
              <a:t>量性研究</a:t>
            </a:r>
            <a:r>
              <a:rPr lang="zh-TW" altLang="en-US" b="1" dirty="0" smtClean="0"/>
              <a:t>分析：</a:t>
            </a:r>
            <a:r>
              <a:rPr lang="zh-TW" altLang="en-US" b="1" dirty="0"/>
              <a:t>服務使用者背景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4765" y="1147491"/>
            <a:ext cx="10261562" cy="5054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2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3671" y="0"/>
            <a:ext cx="9879494" cy="993595"/>
          </a:xfrm>
        </p:spPr>
        <p:txBody>
          <a:bodyPr/>
          <a:lstStyle/>
          <a:p>
            <a:r>
              <a:rPr lang="zh-TW" altLang="en-US" b="1" dirty="0"/>
              <a:t>量性研究</a:t>
            </a:r>
            <a:r>
              <a:rPr lang="zh-TW" altLang="en-US" b="1" dirty="0" smtClean="0"/>
              <a:t>分析：</a:t>
            </a:r>
            <a:r>
              <a:rPr lang="zh-TW" altLang="en-US" b="1" dirty="0"/>
              <a:t>服務使用者背景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33671" y="1192696"/>
            <a:ext cx="9879494" cy="5688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760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331" y="0"/>
            <a:ext cx="9660834" cy="993595"/>
          </a:xfrm>
        </p:spPr>
        <p:txBody>
          <a:bodyPr/>
          <a:lstStyle/>
          <a:p>
            <a:r>
              <a:rPr lang="zh-TW" altLang="en-US" b="1" dirty="0"/>
              <a:t>量性研究</a:t>
            </a:r>
            <a:r>
              <a:rPr lang="zh-TW" altLang="en-US" b="1" dirty="0" smtClean="0"/>
              <a:t>分析：</a:t>
            </a:r>
            <a:r>
              <a:rPr lang="zh-TW" altLang="en-US" b="1" dirty="0"/>
              <a:t>服務使用者背景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2331" y="1180041"/>
            <a:ext cx="9660834" cy="5220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188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herry Blossom 16x9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0001117.potx" id="{A8D831F9-2DA4-4700-B230-431725864604}" vid="{ED9A2A59-32A4-4461-8593-D9E87F204B18}"/>
    </a:ext>
  </a:extLst>
</a:theme>
</file>

<file path=ppt/theme/theme2.xml><?xml version="1.0" encoding="utf-8"?>
<a:theme xmlns:a="http://schemas.openxmlformats.org/drawingml/2006/main" name="Office Theme">
  <a:themeElements>
    <a:clrScheme name="CherryBlossom">
      <a:dk1>
        <a:srgbClr val="595959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herryBlossom">
      <a:dk1>
        <a:srgbClr val="595959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Cherry blossom nature presentation (widescreen)</Template>
  <TotalTime>496</TotalTime>
  <Words>6148</Words>
  <Application>Microsoft Office PowerPoint</Application>
  <PresentationFormat>Widescreen</PresentationFormat>
  <Paragraphs>673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1" baseType="lpstr">
      <vt:lpstr>微軟正黑體</vt:lpstr>
      <vt:lpstr>PMingLiU</vt:lpstr>
      <vt:lpstr>Arial</vt:lpstr>
      <vt:lpstr>Calibri</vt:lpstr>
      <vt:lpstr>Cambria</vt:lpstr>
      <vt:lpstr>Times New Roman</vt:lpstr>
      <vt:lpstr>Cherry Blossom 16x9</vt:lpstr>
      <vt:lpstr>再踏紅地氈前的一步 :  再婚的婚前輔導服務評估研究報告  ONE STEP BEFORE RED CARPET： PREMARITAL COUNSELLING FOR REMARRIAGE COUPLES </vt:lpstr>
      <vt:lpstr>背景</vt:lpstr>
      <vt:lpstr>研究方法</vt:lpstr>
      <vt:lpstr>PowerPoint Presentation</vt:lpstr>
      <vt:lpstr>研究方法</vt:lpstr>
      <vt:lpstr>量性研究分析：服務使用者背景</vt:lpstr>
      <vt:lpstr>量性研究分析：服務使用者背景</vt:lpstr>
      <vt:lpstr>量性研究分析：服務使用者背景</vt:lpstr>
      <vt:lpstr>量性研究分析：服務使用者背景</vt:lpstr>
      <vt:lpstr>量性研究分析：服務使用者背景</vt:lpstr>
      <vt:lpstr>不同婚姻狀況組合以及有沒有子女的服務使用者的教育水平分佈</vt:lpstr>
      <vt:lpstr>量性研究分析：再婚信念，伴侶關係及親職協調</vt:lpstr>
      <vt:lpstr>量性研究分析：再婚信念及伴侶關係 (成對樣本T檢定)</vt:lpstr>
      <vt:lpstr>量性研究分析：再婚信念及伴侶關係</vt:lpstr>
      <vt:lpstr>量性研究分析：再婚信念及伴侶關係 (線性回歸分析)</vt:lpstr>
      <vt:lpstr>量性研究分析：再婚信念及伴侶關係</vt:lpstr>
      <vt:lpstr>量性研究分析：親職協調</vt:lpstr>
      <vt:lpstr>量性研究分析：親職協調</vt:lpstr>
      <vt:lpstr>量性研究分析：對再婚服務的評價</vt:lpstr>
      <vt:lpstr>量性研究分析：對再婚服務的評價</vt:lpstr>
      <vt:lpstr>質性研究分析：實地考察及輔導員訪問</vt:lpstr>
      <vt:lpstr>質性研究分析：服務使用者的回饋</vt:lpstr>
      <vt:lpstr>質性研究分析：服務使用者的回饋</vt:lpstr>
      <vt:lpstr>質性研究分析：輔導的獨特性質及服務使用者的積極參與 </vt:lpstr>
      <vt:lpstr>質性研究分析：反思以往放下包袱</vt:lpstr>
      <vt:lpstr>質性研究分析：增進了解 一起成長</vt:lpstr>
      <vt:lpstr>質性研究分析：增進了解 一起成長</vt:lpstr>
      <vt:lpstr>質性研究分析：化解衝突 增進溝通</vt:lpstr>
      <vt:lpstr>質性研究分析：化解衝突 增進溝通</vt:lpstr>
      <vt:lpstr>質性研究分析：預備將來 準備進入婚姻</vt:lpstr>
      <vt:lpstr>質性研究分析：預備將來 準備進入婚姻</vt:lpstr>
      <vt:lpstr>質性研究分析：跟進研究</vt:lpstr>
      <vt:lpstr>質性研究分析：實地考察及輔導員訪問</vt:lpstr>
      <vt:lpstr>總結及建議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再踏紅地氈前的一步 :  再婚的婚前輔導服務評估研究報告</dc:title>
  <dc:creator>YKLAU</dc:creator>
  <cp:lastModifiedBy>Yuk King Lau (SWK)</cp:lastModifiedBy>
  <cp:revision>55</cp:revision>
  <dcterms:created xsi:type="dcterms:W3CDTF">2022-01-06T01:59:08Z</dcterms:created>
  <dcterms:modified xsi:type="dcterms:W3CDTF">2022-01-08T15:08:20Z</dcterms:modified>
</cp:coreProperties>
</file>