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3" r:id="rId1"/>
  </p:sldMasterIdLst>
  <p:notesMasterIdLst>
    <p:notesMasterId r:id="rId31"/>
  </p:notesMasterIdLst>
  <p:sldIdLst>
    <p:sldId id="307" r:id="rId2"/>
    <p:sldId id="256" r:id="rId3"/>
    <p:sldId id="258" r:id="rId4"/>
    <p:sldId id="257" r:id="rId5"/>
    <p:sldId id="265" r:id="rId6"/>
    <p:sldId id="279" r:id="rId7"/>
    <p:sldId id="266" r:id="rId8"/>
    <p:sldId id="267" r:id="rId9"/>
    <p:sldId id="286" r:id="rId10"/>
    <p:sldId id="305" r:id="rId11"/>
    <p:sldId id="298" r:id="rId12"/>
    <p:sldId id="287" r:id="rId13"/>
    <p:sldId id="289" r:id="rId14"/>
    <p:sldId id="288" r:id="rId15"/>
    <p:sldId id="301" r:id="rId16"/>
    <p:sldId id="290" r:id="rId17"/>
    <p:sldId id="291" r:id="rId18"/>
    <p:sldId id="295" r:id="rId19"/>
    <p:sldId id="309" r:id="rId20"/>
    <p:sldId id="296" r:id="rId21"/>
    <p:sldId id="292" r:id="rId22"/>
    <p:sldId id="293" r:id="rId23"/>
    <p:sldId id="294" r:id="rId24"/>
    <p:sldId id="276" r:id="rId25"/>
    <p:sldId id="277" r:id="rId26"/>
    <p:sldId id="278" r:id="rId27"/>
    <p:sldId id="285" r:id="rId28"/>
    <p:sldId id="306" r:id="rId29"/>
    <p:sldId id="280" r:id="rId30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3E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CC956-DD1A-465C-8769-B39BB1AC8A82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7D37A-57B7-4CE4-AC61-D512B4709A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37665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D37A-57B7-4CE4-AC61-D512B4709A8D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6682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0419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0158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119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015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961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82864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7619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7732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2318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4805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233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7AA1-5299-4526-9193-91C04DB1B36A}" type="datetimeFigureOut">
              <a:rPr lang="zh-HK" altLang="en-US" smtClean="0"/>
              <a:t>14/1/2022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28DE7-B0A3-4109-A827-634E56F3EBE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4749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emarriage.truth-light.org.hk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" y="0"/>
            <a:ext cx="12190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58D959C1-038A-48B3-8A3D-4481B021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27" y="1112904"/>
            <a:ext cx="10515600" cy="1325563"/>
          </a:xfrm>
        </p:spPr>
        <p:txBody>
          <a:bodyPr>
            <a:normAutofit/>
          </a:bodyPr>
          <a:lstStyle/>
          <a:p>
            <a:pPr lvl="0">
              <a:spcAft>
                <a:spcPts val="0"/>
              </a:spcAft>
            </a:pPr>
            <a:r>
              <a:rPr lang="zh-TW" altLang="zh-HK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再婚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HK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婚前</a:t>
            </a:r>
            <a:r>
              <a:rPr lang="zh-TW" altLang="zh-HK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輔導的目標 </a:t>
            </a:r>
            <a:r>
              <a:rPr lang="en-US" altLang="zh-HK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HK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xmlns="" id="{135F60D6-4D18-4551-84EE-67626F1AE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127" y="2438467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除了幫助準新人為再婚作好準備，也需要幫助他們考慮清楚是否適合結婚，或在現階段結婚，特別需要考慮子女是否已預備好進入再婚的</a:t>
            </a:r>
            <a:r>
              <a:rPr lang="zh-TW" altLang="zh-HK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HK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82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58D959C1-038A-48B3-8A3D-4481B021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23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輔導員的角色</a:t>
            </a:r>
            <a:endParaRPr lang="zh-HK" alt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xmlns="" id="{135F60D6-4D18-4551-84EE-67626F1AE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932" y="2289276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教育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輔導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調解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40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法官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仲裁者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36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2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41C052E-17FF-4E83-B955-B61B3250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32" y="767336"/>
            <a:ext cx="10058400" cy="1450757"/>
          </a:xfrm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第一課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婚姻期望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5006892-1B6E-4522-BA30-0016CF66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036" y="2218093"/>
            <a:ext cx="10605154" cy="46399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留心聆聽兩人的愛情故事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相識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相愛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時間、過程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如認識時間太短便決定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結婚，需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原因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對於與再婚人士結婚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雙方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已有足夠心理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準備</a:t>
            </a:r>
            <a:endParaRPr lang="zh-TW" altLang="zh-HK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留意再婚的動機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buNone/>
            </a:pPr>
            <a:r>
              <a:rPr lang="en-US" altLang="zh-TW" sz="2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2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HK" sz="26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zh-TW" altLang="zh-HK" sz="26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個注定失敗的再婚動機</a:t>
            </a:r>
            <a:endParaRPr lang="en-US" altLang="zh-TW" sz="26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zh-HK" sz="26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填補孤獨</a:t>
            </a:r>
            <a:endParaRPr lang="en-US" altLang="zh-TW" sz="26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zh-HK" sz="26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重拾自信</a:t>
            </a:r>
            <a:endParaRPr lang="en-US" altLang="zh-TW" sz="26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6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減少開支</a:t>
            </a:r>
            <a:endParaRPr lang="en-US" altLang="zh-TW" sz="26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zh-HK" sz="26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害怕單親</a:t>
            </a:r>
            <a:endParaRPr lang="en-US" altLang="zh-TW" sz="26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6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為了生育</a:t>
            </a:r>
            <a:endParaRPr lang="zh-TW" altLang="zh-HK" sz="2600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HK" dirty="0"/>
          </a:p>
          <a:p>
            <a:endParaRPr lang="zh-TW" altLang="zh-HK" dirty="0"/>
          </a:p>
          <a:p>
            <a:endParaRPr lang="zh-TW" altLang="zh-HK" dirty="0"/>
          </a:p>
          <a:p>
            <a:endParaRPr lang="zh-HK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55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5006892-1B6E-4522-BA30-0016CF66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4459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Ａ．</a:t>
            </a:r>
            <a:r>
              <a:rPr lang="zh-TW" altLang="zh-HK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未了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完的事</a:t>
            </a:r>
            <a:endParaRPr lang="zh-TW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確定離婚程序已</a:t>
            </a:r>
            <a:r>
              <a:rPr lang="zh-TW" altLang="zh-HK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贍養費的</a:t>
            </a:r>
            <a:r>
              <a:rPr lang="zh-TW" altLang="zh-HK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有關子女照顧及居住的</a:t>
            </a:r>
            <a:r>
              <a:rPr lang="zh-TW" altLang="zh-HK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安排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一些財務安排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一些會籍或附屬</a:t>
            </a:r>
            <a:r>
              <a:rPr lang="zh-TW" altLang="zh-HK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送禮</a:t>
            </a:r>
            <a:r>
              <a:rPr lang="zh-TW" altLang="zh-HK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行為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Ｂ．</a:t>
            </a:r>
            <a:r>
              <a:rPr lang="zh-TW" altLang="zh-HK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未了完的結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回顧離婚的影響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未來配偶的回饋</a:t>
            </a:r>
          </a:p>
          <a:p>
            <a:endParaRPr lang="zh-TW" altLang="zh-HK" dirty="0" smtClean="0"/>
          </a:p>
          <a:p>
            <a:endParaRPr lang="zh-TW" altLang="zh-HK" dirty="0" smtClean="0"/>
          </a:p>
          <a:p>
            <a:endParaRPr lang="zh-HK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xmlns="" id="{941C052E-17FF-4E83-B955-B61B3250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32" y="829932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第二課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前段婚姻的未了之事及影響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89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41C052E-17FF-4E83-B955-B61B3250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32" y="814235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性格分析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5006892-1B6E-4522-BA30-0016CF66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64" y="2195276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en-US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個人性格分析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伴侶彼此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認識對方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的性格特質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了解雙方在性格上出現的差距對將來婚姻生活帶來什麼影響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檢討再婚人與前配偶會否因性格差距而引致婚姻問題，有什麼地方可以不重蹈覆轍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就著準新人的個人性格特質及雙方的性格差距，雙方學習怎樣健康地相處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性格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差距對婚姻生活的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伴侶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彼此給予回饋</a:t>
            </a:r>
          </a:p>
          <a:p>
            <a:pPr marL="457200" indent="-457200">
              <a:buFont typeface="+mj-lt"/>
              <a:buAutoNum type="arabicPeriod"/>
            </a:pPr>
            <a:endParaRPr lang="zh-TW" altLang="zh-HK" sz="2800" dirty="0"/>
          </a:p>
          <a:p>
            <a:endParaRPr lang="en-US" altLang="zh-TW" dirty="0" smtClean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03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883" y="0"/>
            <a:ext cx="5140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xmlns="" id="{941C052E-17FF-4E83-B955-B61B3250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62" y="838881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第四課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溝通及衝突處</a:t>
            </a:r>
            <a:r>
              <a:rPr lang="zh-TW" altLang="en-US" b="1" dirty="0" smtClean="0">
                <a:solidFill>
                  <a:srgbClr val="0070C0"/>
                </a:solidFill>
              </a:rPr>
              <a:t>理</a:t>
            </a:r>
            <a:endParaRPr lang="zh-HK" altLang="en-US" b="1" dirty="0">
              <a:solidFill>
                <a:srgbClr val="0070C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5006892-1B6E-4522-BA30-0016CF66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435" y="2084320"/>
            <a:ext cx="10373255" cy="457392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溝通是什麼</a:t>
            </a:r>
            <a:r>
              <a:rPr lang="en-US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zh-TW" altLang="zh-HK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溝通的障礙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提升有效的溝通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衝突的成因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找出情緒陷阱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處理衝突的方法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不要害怕衝突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衝突後愛的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澆灌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的語言</a:t>
            </a:r>
          </a:p>
          <a:p>
            <a:pPr marL="457200" indent="-457200">
              <a:buFont typeface="+mj-lt"/>
              <a:buAutoNum type="arabicPeriod"/>
            </a:pPr>
            <a:endParaRPr lang="en-US" altLang="zh-TW" sz="2800" dirty="0" smtClean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539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41C052E-17FF-4E83-B955-B61B3250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62" y="838881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第五課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原生家庭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5006892-1B6E-4522-BA30-0016CF66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8119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留心聆聽兩人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原生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對他們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／繪畫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生家庭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了解原生家庭對自己及婚姻關係的影響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99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0106" y="394308"/>
            <a:ext cx="11165732" cy="1325563"/>
          </a:xfrm>
        </p:spPr>
        <p:txBody>
          <a:bodyPr/>
          <a:lstStyle/>
          <a:p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輔導員可以用訪問形式為準新人繪畫家庭圖，家庭圖的符號如下 </a:t>
            </a:r>
            <a:r>
              <a:rPr lang="en-US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 rotWithShape="1">
          <a:blip r:embed="rId2"/>
          <a:srcRect l="50172" r="11864" b="5294"/>
          <a:stretch/>
        </p:blipFill>
        <p:spPr bwMode="auto">
          <a:xfrm>
            <a:off x="2262433" y="1846263"/>
            <a:ext cx="6730496" cy="4931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56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3689" t="2683" r="23811" b="51464"/>
          <a:stretch/>
        </p:blipFill>
        <p:spPr>
          <a:xfrm>
            <a:off x="2388527" y="1976776"/>
            <a:ext cx="7651585" cy="4385664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770106" y="394308"/>
            <a:ext cx="11165732" cy="1325563"/>
          </a:xfrm>
        </p:spPr>
        <p:txBody>
          <a:bodyPr/>
          <a:lstStyle/>
          <a:p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輔導員可以用訪問形式為準新人繪畫家庭圖，家庭圖的符號如下 </a:t>
            </a:r>
            <a:r>
              <a:rPr lang="en-US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93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7863" y="513176"/>
            <a:ext cx="10468907" cy="1450757"/>
          </a:xfrm>
          <a:noFill/>
        </p:spPr>
        <p:txBody>
          <a:bodyPr>
            <a:normAutofit/>
          </a:bodyPr>
          <a:lstStyle/>
          <a:p>
            <a:r>
              <a:rPr lang="zh-TW" altLang="en-US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再踏紅地氈前的一步</a:t>
            </a:r>
            <a:r>
              <a:rPr lang="en-US" altLang="zh-TW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4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808368" y="2682613"/>
            <a:ext cx="10058400" cy="402336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主辦機構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明光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贊助機構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民政事務局及家庭議會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及結束日期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HK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1/1/2021-28/2/2022 </a:t>
            </a:r>
          </a:p>
          <a:p>
            <a:pPr marL="0" indent="0"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對象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HK" altLang="zh-HK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離婚後打算再婚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HK" altLang="zh-HK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人士</a:t>
            </a:r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526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8289" y="374853"/>
            <a:ext cx="11585643" cy="1325563"/>
          </a:xfrm>
        </p:spPr>
        <p:txBody>
          <a:bodyPr>
            <a:noAutofit/>
          </a:bodyPr>
          <a:lstStyle/>
          <a:p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他們可以選擇一種與家人的性格特質相似的動物，然後在白紙上寫下該動物的名字，或繪畫該動物的模樣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，中央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位置寫或畫下代表自己的動物，然後將與自己關係最親密的家人寫</a:t>
            </a:r>
            <a:r>
              <a:rPr lang="en-US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畫在最近自己的位置，而關係越疏離的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家人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55" y="1994169"/>
            <a:ext cx="7154442" cy="43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41C052E-17FF-4E83-B955-B61B3250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62" y="838881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第六課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繼子女的親職及生育計</a:t>
            </a:r>
            <a:r>
              <a:rPr lang="zh-TW" altLang="en-US" b="1" dirty="0" smtClean="0">
                <a:solidFill>
                  <a:srgbClr val="0070C0"/>
                </a:solidFill>
              </a:rPr>
              <a:t>劃</a:t>
            </a:r>
            <a:endParaRPr lang="zh-HK" altLang="en-US" b="1" dirty="0">
              <a:solidFill>
                <a:srgbClr val="0070C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5006892-1B6E-4522-BA30-0016CF66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13" y="2438468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子女對父或母再婚的心結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繼親兩代</a:t>
            </a:r>
            <a:r>
              <a:rPr lang="zh-TW" altLang="zh-HK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與繼子女同住的親職</a:t>
            </a:r>
            <a:r>
              <a:rPr lang="zh-TW" altLang="zh-HK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探望子女的安排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繼兄弟姊妹的相處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生育規劃</a:t>
            </a:r>
          </a:p>
          <a:p>
            <a:pPr marL="457200" indent="-457200">
              <a:buFont typeface="+mj-lt"/>
              <a:buAutoNum type="arabicPeriod"/>
            </a:pPr>
            <a:endParaRPr lang="zh-TW" altLang="zh-HK" sz="28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052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41C052E-17FF-4E83-B955-B61B3250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62" y="838880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第七課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性生活和婚姻生活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5006892-1B6E-4522-BA30-0016CF66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875" y="2205656"/>
            <a:ext cx="10156439" cy="4404237"/>
          </a:xfrm>
        </p:spPr>
        <p:txBody>
          <a:bodyPr>
            <a:noAutofit/>
          </a:bodyPr>
          <a:lstStyle/>
          <a:p>
            <a:pPr lvl="0"/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婚姻、性、愛是不能分割的關係，婚姻中沒有性，是不完整的，長期性生活不協調將導致婚姻關係疏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離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雙方對性的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態度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雙方對性生活的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期望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HK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討論性要留意：　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性與性別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了解男女於情感的需要上的不同</a:t>
            </a:r>
            <a:endParaRPr lang="zh-TW" altLang="zh-HK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年齡</a:t>
            </a:r>
            <a:r>
              <a:rPr lang="zh-TW" altLang="zh-HK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zh-HK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</a:t>
            </a:r>
            <a:r>
              <a:rPr lang="zh-TW" altLang="zh-HK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zh-HK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自尊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zh-HK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不要與前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度比較</a:t>
            </a:r>
            <a:endParaRPr lang="zh-TW" altLang="zh-HK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73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5006892-1B6E-4522-BA30-0016CF66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6" y="274975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再婚人士對婚禮的考慮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初婚人士對婚禮的期望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處理雙方的</a:t>
            </a:r>
            <a:r>
              <a:rPr lang="zh-TW" altLang="zh-HK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期望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落差</a:t>
            </a:r>
            <a:endParaRPr lang="zh-TW" altLang="zh-HK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家庭生活的責任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財政安排</a:t>
            </a:r>
            <a:endParaRPr lang="zh-HK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xmlns="" id="{941C052E-17FF-4E83-B955-B61B3250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6" y="827370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第八課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婚禮籌備及責任分配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35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65370" y="138518"/>
            <a:ext cx="10058400" cy="874712"/>
          </a:xfrm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經驗心得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11285" y="1150938"/>
            <a:ext cx="11439525" cy="51498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有幾對情侶完成婚前輔導服務後，決定不</a:t>
            </a:r>
            <a:r>
              <a:rPr lang="zh-TW" altLang="zh-HK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結婚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原因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</a:t>
            </a:r>
            <a:r>
              <a:rPr lang="en-US" altLang="zh-HK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zh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女方名下有一間居</a:t>
            </a:r>
            <a:r>
              <a:rPr lang="zh-TW" altLang="zh-HK" sz="2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屋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男方住在公屋內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兩人結婚會超過資產審查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導致男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方失去公屋資格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，與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原定</a:t>
            </a:r>
            <a:r>
              <a:rPr lang="en-US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月結婚</a:t>
            </a:r>
            <a:r>
              <a:rPr lang="en-US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現要無限期押後。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女方每月收取前夫約</a:t>
            </a:r>
            <a:r>
              <a:rPr lang="en-US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30000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元贍養費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，現任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男友收入不穩定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每月約有</a:t>
            </a:r>
            <a:r>
              <a:rPr lang="en-US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10000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結婚後女方將失去前夫的贍養費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導致收入不足以維持家庭的開支，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最後兩人選擇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同居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不結婚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HK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男方每月要支付很大筆贍養費給前妻及兒子，擔心前妻知道他要再婚會刻意留難，不肯減少贍養費，他結婚後要應付兩個家庭的開支，壓力太大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zh-HK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不結婚。</a:t>
            </a:r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雙方的性格各走極端，經常發生衝突，女方在輔導後正視雙方的問題，認為對方不是理想的結婚對象，決定不結婚。</a:t>
            </a:r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endParaRPr lang="zh-TW" altLang="zh-HK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468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50195" y="1013230"/>
            <a:ext cx="11683309" cy="54435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zh-TW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婚前輔導目標：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zh-TW" altLang="zh-HK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再婚夫婦的婚姻滿意度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，而是提昇雙方的了解。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不一定順利結婚，而是在清楚了解後，和平分手也是一個正面的結果。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有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頗多再婚的人士在離婚一兩年後，便在交友程式認識異性，並且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 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識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不久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一兩次見面後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便開始拍拖，幾個月後便決定結婚，彼此的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不深入。婚前輔導可以幫助他們增加了解、改善溝通和處理衝突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，更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重要是考慮雙方是否適合結婚，或何時才適合結婚。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65370" y="138518"/>
            <a:ext cx="10058400" cy="87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經驗心得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532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79379" y="1484820"/>
            <a:ext cx="11436350" cy="54435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婚前輔導服務會面對象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lvl="0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除了準新人，建議在需要時，約見子女，聆聽他們對父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母再婚的想法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除了共同會面，有需要時，可安排單獨見其中一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婚前輔導的跟進安排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婚後安排最少一次輔導面談，跟進夫婦婚後生活的情況，特別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在性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生活、責任分擔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及與繼子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女相處等方面的問題。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en-US" altLang="zh-TW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lvl="0" indent="0">
              <a:buNone/>
            </a:pP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65370" y="138518"/>
            <a:ext cx="10058400" cy="87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經驗心得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35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65370" y="1299994"/>
            <a:ext cx="11436350" cy="54435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婚前輔導服務內容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lvl="0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輔導內容要有彈性，因應不同的需要給予幫助，部份再婚人士較抗拒提及上一段婚姻的種種，如離婚的原因。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婚前輔導的節數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現時的服務是五節課，容許準新人於八個課題中選五個，有時個別題目需要加節數處理，例如溝通及衝突處理，因此，可按需要加一至兩節課。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65370" y="138518"/>
            <a:ext cx="10058400" cy="87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經驗心得</a:t>
            </a:r>
            <a:endParaRPr lang="zh-HK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47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44945" y="2966158"/>
            <a:ext cx="8267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CD3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請填寫</a:t>
            </a:r>
            <a:r>
              <a:rPr lang="zh-TW" altLang="en-US" sz="3600" b="1" dirty="0" smtClean="0">
                <a:solidFill>
                  <a:srgbClr val="CD3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網上回應</a:t>
            </a:r>
            <a:r>
              <a:rPr lang="zh-TW" altLang="en-US" sz="3600" b="1" dirty="0" smtClean="0">
                <a:solidFill>
                  <a:srgbClr val="CD3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表及回</a:t>
            </a:r>
            <a:r>
              <a:rPr lang="zh-TW" altLang="en-US" sz="3600" b="1" dirty="0" smtClean="0">
                <a:solidFill>
                  <a:srgbClr val="CD3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郵</a:t>
            </a:r>
            <a:r>
              <a:rPr lang="zh-TW" altLang="en-US" sz="3600" b="1" dirty="0" smtClean="0">
                <a:solidFill>
                  <a:srgbClr val="CD3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地址 </a:t>
            </a:r>
            <a:r>
              <a:rPr lang="en-US" altLang="zh-TW" sz="3600" b="1" dirty="0" smtClean="0">
                <a:solidFill>
                  <a:srgbClr val="CD3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 smtClean="0">
                <a:solidFill>
                  <a:srgbClr val="CD3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免費送書</a:t>
            </a:r>
            <a:r>
              <a:rPr lang="en-US" altLang="zh-TW" sz="3600" b="1" dirty="0" smtClean="0">
                <a:solidFill>
                  <a:srgbClr val="CD3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3600" b="1" dirty="0" smtClean="0">
              <a:solidFill>
                <a:srgbClr val="CD3E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83138" t="35390" r="3856" b="19787"/>
          <a:stretch/>
        </p:blipFill>
        <p:spPr>
          <a:xfrm>
            <a:off x="9358009" y="2332108"/>
            <a:ext cx="2393005" cy="23195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72511" y="5632713"/>
            <a:ext cx="7185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https://docs.google.com/forms/d/e/1FAIpQLSeC0Ik0A4XkhbQGtLSAf4nT5OztQ4Ljd4NanfFELDGlZG6-kA/viewform?vc=0&amp;c=0&amp;w=1&amp;flr=0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8074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676454" y="2347274"/>
            <a:ext cx="5487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 答 時 間</a:t>
            </a:r>
            <a:endParaRPr lang="zh-HK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975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466928" y="1456008"/>
            <a:ext cx="10058400" cy="402272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計劃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的目標  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lvl="0" indent="0">
              <a:buNone/>
            </a:pP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1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預防離婚</a:t>
            </a:r>
          </a:p>
          <a:p>
            <a:pPr marL="0" lvl="0" indent="0">
              <a:buNone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2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增加再婚夫婦的婚姻滿意度</a:t>
            </a:r>
          </a:p>
          <a:p>
            <a:pPr marL="0" lvl="0" indent="0">
              <a:buNone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3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提昇繼家長的親職技巧</a:t>
            </a:r>
          </a:p>
          <a:p>
            <a:pPr marL="0" lvl="0" indent="0">
              <a:buNone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4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減低再婚家庭兒童的情緒煩惱</a:t>
            </a:r>
          </a:p>
          <a:p>
            <a:pPr marL="0" indent="0">
              <a:buNone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5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為香港建立一套再婚婚前輔導模式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1862" t="24610" r="28909" b="12411"/>
          <a:stretch/>
        </p:blipFill>
        <p:spPr>
          <a:xfrm rot="1178847">
            <a:off x="8690581" y="3206858"/>
            <a:ext cx="2781936" cy="2562613"/>
          </a:xfrm>
          <a:prstGeom prst="rect">
            <a:avLst/>
          </a:prstGeom>
          <a:effectLst>
            <a:glow rad="76200">
              <a:schemeClr val="accent2"/>
            </a:glo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79911" t="24182" r="720" b="16340"/>
          <a:stretch/>
        </p:blipFill>
        <p:spPr>
          <a:xfrm rot="20800787">
            <a:off x="7255096" y="717367"/>
            <a:ext cx="2813815" cy="245893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glow rad="88900">
              <a:schemeClr val="accent1"/>
            </a:glow>
          </a:effec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52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204281" y="1725257"/>
            <a:ext cx="10515600" cy="4022725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39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計劃的內容  </a:t>
            </a:r>
            <a:r>
              <a:rPr lang="en-US" altLang="zh-TW" sz="39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buNone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「你預備好再婚未」講座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 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再婚家庭資源網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zh-HK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《爸媽再婚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zh-HK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不要忘記我》孩子心聲短片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(3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  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提供再婚的婚前輔導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(30 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對準備再婚的夫婦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 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再婚婚前輔導手冊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輔導員指導本及準新人習作共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1000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  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再婚婚前輔導服務評估研究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研究報告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HK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lphaUcPeriod"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5" t="9157" r="11692" b="8974"/>
          <a:stretch/>
        </p:blipFill>
        <p:spPr>
          <a:xfrm rot="607970">
            <a:off x="10398354" y="4351107"/>
            <a:ext cx="1554735" cy="2146903"/>
          </a:xfrm>
          <a:prstGeom prst="rect">
            <a:avLst/>
          </a:prstGeom>
          <a:effectLst>
            <a:glow rad="101600">
              <a:srgbClr val="CD3E33">
                <a:alpha val="40000"/>
              </a:srgbClr>
            </a:glo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932">
            <a:off x="8796298" y="2200123"/>
            <a:ext cx="2707207" cy="1827365"/>
          </a:xfrm>
          <a:prstGeom prst="rect">
            <a:avLst/>
          </a:prstGeom>
          <a:effectLst>
            <a:glow rad="76200">
              <a:srgbClr val="FF9933"/>
            </a:glo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188">
            <a:off x="7059255" y="356048"/>
            <a:ext cx="2623438" cy="1771919"/>
          </a:xfrm>
          <a:prstGeom prst="rect">
            <a:avLst/>
          </a:prstGeom>
          <a:effectLst>
            <a:glow rad="76200">
              <a:srgbClr val="FFC000"/>
            </a:glow>
          </a:effec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1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0" y="1154113"/>
            <a:ext cx="11668125" cy="615473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b="1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zh-HK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再婚家庭資源網</a:t>
            </a:r>
            <a:r>
              <a:rPr lang="zh-TW" altLang="zh-HK" sz="3600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endParaRPr lang="en-US" altLang="zh-HK" sz="3600" dirty="0">
              <a:solidFill>
                <a:srgbClr val="0070C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941" y="5097485"/>
            <a:ext cx="985607" cy="98560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60957" t="17801" r="10958" b="7589"/>
          <a:stretch/>
        </p:blipFill>
        <p:spPr>
          <a:xfrm>
            <a:off x="2516400" y="1838476"/>
            <a:ext cx="6405607" cy="4786009"/>
          </a:xfrm>
          <a:prstGeom prst="rect">
            <a:avLst/>
          </a:prstGeom>
          <a:effectLst>
            <a:glow rad="63500">
              <a:schemeClr val="accent2">
                <a:satMod val="175000"/>
              </a:schemeClr>
            </a:glow>
          </a:effectLst>
        </p:spPr>
      </p:pic>
      <p:sp>
        <p:nvSpPr>
          <p:cNvPr id="5" name="文字方塊 4"/>
          <p:cNvSpPr txBox="1"/>
          <p:nvPr/>
        </p:nvSpPr>
        <p:spPr>
          <a:xfrm>
            <a:off x="9118059" y="6204305"/>
            <a:ext cx="307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400" dirty="0"/>
              <a:t>https://remarriage.truth-light.org.hk/</a:t>
            </a:r>
            <a:endParaRPr lang="zh-HK" altLang="en-US" sz="1400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28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422275" y="1214437"/>
            <a:ext cx="11347450" cy="564356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HK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再婚</a:t>
            </a:r>
            <a:r>
              <a:rPr lang="zh-TW" altLang="zh-HK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家庭資源網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離婚及再婚家庭的文章，共</a:t>
            </a:r>
            <a:r>
              <a:rPr lang="en-US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好書推介，共</a:t>
            </a:r>
            <a:r>
              <a:rPr lang="en-US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本書籍；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短片欣賞，共</a:t>
            </a: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段短片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介紹本港提供離婚及再婚服務的機構，共</a:t>
            </a:r>
            <a:r>
              <a:rPr lang="en-US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間機構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推薦關於離婚及再婚資訊的網站，共</a:t>
            </a:r>
            <a:r>
              <a:rPr lang="en-US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個網站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 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常見問題參考資料，如考慮再婚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</a:t>
            </a:r>
            <a:r>
              <a:rPr lang="zh-TW" altLang="zh-HK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，共</a:t>
            </a: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問答</a:t>
            </a:r>
            <a:endParaRPr lang="zh-TW" altLang="zh-HK" sz="3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HK" sz="3200" u="sng" dirty="0">
              <a:hlinkClick r:id="rId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0" y="398834"/>
            <a:ext cx="985607" cy="985607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87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0" y="1030288"/>
            <a:ext cx="10739438" cy="5205412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HK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zh-HK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爸媽再婚</a:t>
            </a:r>
            <a:r>
              <a:rPr lang="en-US" altLang="zh-HK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HK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不要忘記我》孩子心聲短片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endParaRPr lang="en-US" altLang="zh-TW" sz="24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短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片一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媽媽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選擇再婚，我還有選擇嗎</a:t>
            </a: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       	</a:t>
            </a:r>
            <a:endParaRPr lang="en-US" altLang="zh-TW" sz="3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短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片二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爸爸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再婚，我怎麼辦</a:t>
            </a: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292608" lvl="1" indent="0">
              <a:buNone/>
            </a:pP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短片三 </a:t>
            </a: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新手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足情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2608" lvl="1" indent="0">
              <a:buNone/>
            </a:pPr>
            <a:r>
              <a:rPr lang="en-US" altLang="zh-TW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     	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3606" t="26368" r="20673" b="9382"/>
          <a:stretch/>
        </p:blipFill>
        <p:spPr>
          <a:xfrm>
            <a:off x="509883" y="4116018"/>
            <a:ext cx="3122579" cy="219845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53616" t="26596" r="21091" b="10425"/>
          <a:stretch/>
        </p:blipFill>
        <p:spPr>
          <a:xfrm>
            <a:off x="4481978" y="4154928"/>
            <a:ext cx="3083668" cy="215954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53697" t="27447" r="21011" b="9007"/>
          <a:stretch/>
        </p:blipFill>
        <p:spPr>
          <a:xfrm>
            <a:off x="8278942" y="4145200"/>
            <a:ext cx="3083668" cy="2178996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340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311285" y="1218442"/>
            <a:ext cx="10961688" cy="5391150"/>
          </a:xfrm>
          <a:noFill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3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再婚</a:t>
            </a:r>
            <a:r>
              <a:rPr lang="zh-TW" altLang="en-US" sz="3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的婚前輔導 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(30 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對準備再婚的夫婦</a:t>
            </a:r>
            <a:r>
              <a:rPr lang="en-US" altLang="zh-TW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婚姻期望</a:t>
            </a:r>
            <a:endParaRPr lang="en-US" altLang="zh-TW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前段婚姻的未了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事及影響</a:t>
            </a:r>
            <a:endParaRPr lang="en-US" altLang="zh-TW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T-JTA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性格分析</a:t>
            </a:r>
            <a:endParaRPr lang="en-US" altLang="zh-TW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溝通及衝突處理</a:t>
            </a:r>
            <a:endParaRPr lang="en-US" altLang="zh-TW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原生家庭</a:t>
            </a:r>
            <a:endParaRPr lang="en-US" altLang="zh-TW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繼子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的親職及生育計劃</a:t>
            </a:r>
            <a:endParaRPr lang="en-US" altLang="zh-TW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性生活及婚姻生活</a:t>
            </a:r>
            <a:endParaRPr lang="en-US" altLang="zh-TW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婚禮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籌備及責任分配</a:t>
            </a:r>
            <a:endParaRPr lang="en-US" altLang="zh-TW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4000" dirty="0"/>
          </a:p>
          <a:p>
            <a:pPr marL="0" indent="0">
              <a:buNone/>
            </a:pPr>
            <a:endParaRPr lang="en-US" altLang="zh-TW" sz="3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946" y="2286000"/>
            <a:ext cx="5095054" cy="352466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875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58D959C1-038A-48B3-8A3D-4481B021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64" y="650318"/>
            <a:ext cx="10058400" cy="1450757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再婚的婚前輔導手冊：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輔導員指導本</a:t>
            </a:r>
            <a:endParaRPr lang="zh-HK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xmlns="" id="{135F60D6-4D18-4551-84EE-67626F1AE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5" y="2135171"/>
            <a:ext cx="10401537" cy="472282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TW" altLang="en-US" sz="6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Ａ．輔導指引</a:t>
            </a:r>
            <a:endParaRPr lang="en-US" altLang="zh-TW" sz="65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6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Ｂ．本課的任務</a:t>
            </a:r>
            <a:endParaRPr lang="en-US" altLang="zh-TW" sz="65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6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Ｃ．問題建議</a:t>
            </a:r>
            <a:endParaRPr lang="en-US" altLang="zh-TW" sz="65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51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51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準新人習作</a:t>
            </a:r>
            <a:endParaRPr lang="en-US" altLang="zh-TW" sz="51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67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１．筆記</a:t>
            </a:r>
            <a:endParaRPr lang="en-US" altLang="zh-TW" sz="67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67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２．再婚者適用</a:t>
            </a:r>
            <a:endParaRPr lang="en-US" altLang="zh-TW" sz="67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67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３．初婚者適用</a:t>
            </a:r>
            <a:endParaRPr lang="zh-HK" altLang="en-US" sz="67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673" y="884886"/>
            <a:ext cx="4067421" cy="5836426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0" y="220558"/>
            <a:ext cx="12192000" cy="5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再踏紅地氈前的一步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再婚的婚前輔導</a:t>
            </a:r>
            <a:endParaRPr lang="zh-HK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978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</TotalTime>
  <Words>1666</Words>
  <Application>Microsoft Office PowerPoint</Application>
  <PresentationFormat>寬螢幕</PresentationFormat>
  <Paragraphs>180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6" baseType="lpstr">
      <vt:lpstr>微軟正黑體</vt:lpstr>
      <vt:lpstr>新細明體</vt:lpstr>
      <vt:lpstr>Arial</vt:lpstr>
      <vt:lpstr>Calibri</vt:lpstr>
      <vt:lpstr>Calibri Light</vt:lpstr>
      <vt:lpstr>Wingdings</vt:lpstr>
      <vt:lpstr>Office 佈景主題</vt:lpstr>
      <vt:lpstr>PowerPoint 簡報</vt:lpstr>
      <vt:lpstr>再踏紅地氈前的一步:再婚的婚前輔導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再婚的婚前輔導手冊：      輔導員指導本</vt:lpstr>
      <vt:lpstr>再婚的婚前輔導的目標  </vt:lpstr>
      <vt:lpstr>輔導員的角色</vt:lpstr>
      <vt:lpstr>第一課: 婚姻期望</vt:lpstr>
      <vt:lpstr>第二課: 前段婚姻的未了之事及影響</vt:lpstr>
      <vt:lpstr>第三課: 性格分析</vt:lpstr>
      <vt:lpstr>PowerPoint 簡報</vt:lpstr>
      <vt:lpstr>第四課:溝通及衝突處理</vt:lpstr>
      <vt:lpstr>第五課: 原生家庭</vt:lpstr>
      <vt:lpstr>輔導員可以用訪問形式為準新人繪畫家庭圖，家庭圖的符號如下 :</vt:lpstr>
      <vt:lpstr>輔導員可以用訪問形式為準新人繪畫家庭圖，家庭圖的符號如下 :</vt:lpstr>
      <vt:lpstr>他們可以選擇一種與家人的性格特質相似的動物，然後在白紙上寫下該動物的名字，或繪畫該動物的模樣，中央位置寫或畫下代表自己的動物，然後將與自己關係最親密的家人寫/畫在最近自己的位置，而關係越疏離的家人</vt:lpstr>
      <vt:lpstr>第六課: 繼子女的親職及生育計劃</vt:lpstr>
      <vt:lpstr>第七課: 性生活和婚姻生活</vt:lpstr>
      <vt:lpstr>第八課: 婚禮籌備及責任分配</vt:lpstr>
      <vt:lpstr>經驗心得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再踏紅地氈前的一步:再婚的婚前輔導</dc:title>
  <dc:creator>Hung Mui Tsang</dc:creator>
  <cp:lastModifiedBy>Hung Mui Tsang</cp:lastModifiedBy>
  <cp:revision>179</cp:revision>
  <dcterms:created xsi:type="dcterms:W3CDTF">2021-11-02T06:46:21Z</dcterms:created>
  <dcterms:modified xsi:type="dcterms:W3CDTF">2022-01-14T03:47:59Z</dcterms:modified>
</cp:coreProperties>
</file>